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0" r:id="rId1"/>
  </p:sldMasterIdLst>
  <p:notesMasterIdLst>
    <p:notesMasterId r:id="rId13"/>
  </p:notesMasterIdLst>
  <p:sldIdLst>
    <p:sldId id="259" r:id="rId2"/>
    <p:sldId id="257" r:id="rId3"/>
    <p:sldId id="260" r:id="rId4"/>
    <p:sldId id="263" r:id="rId5"/>
    <p:sldId id="262" r:id="rId6"/>
    <p:sldId id="264" r:id="rId7"/>
    <p:sldId id="266" r:id="rId8"/>
    <p:sldId id="267" r:id="rId9"/>
    <p:sldId id="265" r:id="rId10"/>
    <p:sldId id="268" r:id="rId11"/>
    <p:sldId id="269" r:id="rId12"/>
  </p:sldIdLst>
  <p:sldSz cx="12192000" cy="6858000"/>
  <p:notesSz cx="6858000" cy="9144000"/>
  <p:embeddedFontLst>
    <p:embeddedFont>
      <p:font typeface="Encode Sans Normal" panose="02000000000000000000" pitchFamily="2" charset="0"/>
      <p:bold r:id="rId14"/>
    </p:embeddedFont>
    <p:embeddedFont>
      <p:font typeface="Encode Sans Normal Black"/>
      <p:bold r:id="rId15"/>
    </p:embeddedFont>
    <p:embeddedFont>
      <p:font typeface="Open Sans" panose="020B0606030504020204" pitchFamily="34" charset="0"/>
      <p:regular r:id="rId16"/>
      <p:bold r:id="rId17"/>
      <p:italic r:id="rId18"/>
      <p:boldItalic r:id="rId19"/>
    </p:embeddedFont>
    <p:embeddedFont>
      <p:font typeface="Uni Sans Regular" panose="00000500000000000000" pitchFamily="50" charset="0"/>
      <p:regular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88" userDrawn="1">
          <p15:clr>
            <a:srgbClr val="A4A3A4"/>
          </p15:clr>
        </p15:guide>
        <p15:guide id="2" pos="6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2E83"/>
    <a:srgbClr val="E8D3A2"/>
    <a:srgbClr val="ECAA8E"/>
    <a:srgbClr val="80B6DB"/>
    <a:srgbClr val="78B4DC"/>
    <a:srgbClr val="E8E3D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1" autoAdjust="0"/>
    <p:restoredTop sz="94682"/>
  </p:normalViewPr>
  <p:slideViewPr>
    <p:cSldViewPr snapToGrid="0" snapToObjects="1" showGuides="1">
      <p:cViewPr varScale="1">
        <p:scale>
          <a:sx n="80" d="100"/>
          <a:sy n="80" d="100"/>
        </p:scale>
        <p:origin x="607" y="38"/>
      </p:cViewPr>
      <p:guideLst>
        <p:guide orient="horz" pos="2488"/>
        <p:guide pos="63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EDADB-CB99-4BCA-B0AB-DA11EC1A49F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33DFB-CE37-40D7-AC23-DA5F8FC92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00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33DFB-CE37-40D7-AC23-DA5F8FC92D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21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D6C6BE24-1D23-7E17-5F25-99E3F8A4B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71536" y="-3546"/>
            <a:ext cx="1220464" cy="4545902"/>
          </a:xfrm>
          <a:custGeom>
            <a:avLst/>
            <a:gdLst>
              <a:gd name="connsiteX0" fmla="*/ 0 w 1333145"/>
              <a:gd name="connsiteY0" fmla="*/ 0 h 3714750"/>
              <a:gd name="connsiteX1" fmla="*/ 1333145 w 1333145"/>
              <a:gd name="connsiteY1" fmla="*/ 0 h 3714750"/>
              <a:gd name="connsiteX2" fmla="*/ 1333145 w 1333145"/>
              <a:gd name="connsiteY2" fmla="*/ 3714750 h 3714750"/>
              <a:gd name="connsiteX3" fmla="*/ 0 w 1333145"/>
              <a:gd name="connsiteY3" fmla="*/ 3714750 h 3714750"/>
              <a:gd name="connsiteX4" fmla="*/ 0 w 1333145"/>
              <a:gd name="connsiteY4" fmla="*/ 0 h 3714750"/>
              <a:gd name="connsiteX0" fmla="*/ 0 w 1333145"/>
              <a:gd name="connsiteY0" fmla="*/ 0 h 3714750"/>
              <a:gd name="connsiteX1" fmla="*/ 1333145 w 1333145"/>
              <a:gd name="connsiteY1" fmla="*/ 0 h 3714750"/>
              <a:gd name="connsiteX2" fmla="*/ 1333145 w 1333145"/>
              <a:gd name="connsiteY2" fmla="*/ 3714750 h 3714750"/>
              <a:gd name="connsiteX3" fmla="*/ 974221 w 1333145"/>
              <a:gd name="connsiteY3" fmla="*/ 3714750 h 3714750"/>
              <a:gd name="connsiteX4" fmla="*/ 0 w 1333145"/>
              <a:gd name="connsiteY4" fmla="*/ 0 h 3714750"/>
              <a:gd name="connsiteX0" fmla="*/ 0 w 1333145"/>
              <a:gd name="connsiteY0" fmla="*/ 0 h 3714750"/>
              <a:gd name="connsiteX1" fmla="*/ 1333145 w 1333145"/>
              <a:gd name="connsiteY1" fmla="*/ 0 h 3714750"/>
              <a:gd name="connsiteX2" fmla="*/ 1333145 w 1333145"/>
              <a:gd name="connsiteY2" fmla="*/ 3714750 h 3714750"/>
              <a:gd name="connsiteX3" fmla="*/ 1102408 w 1333145"/>
              <a:gd name="connsiteY3" fmla="*/ 3706205 h 3714750"/>
              <a:gd name="connsiteX4" fmla="*/ 0 w 1333145"/>
              <a:gd name="connsiteY4" fmla="*/ 0 h 3714750"/>
              <a:gd name="connsiteX0" fmla="*/ 0 w 1333145"/>
              <a:gd name="connsiteY0" fmla="*/ 0 h 3714750"/>
              <a:gd name="connsiteX1" fmla="*/ 1333145 w 1333145"/>
              <a:gd name="connsiteY1" fmla="*/ 0 h 3714750"/>
              <a:gd name="connsiteX2" fmla="*/ 1333145 w 1333145"/>
              <a:gd name="connsiteY2" fmla="*/ 3714750 h 3714750"/>
              <a:gd name="connsiteX3" fmla="*/ 0 w 1333145"/>
              <a:gd name="connsiteY3" fmla="*/ 0 h 3714750"/>
              <a:gd name="connsiteX0" fmla="*/ 0 w 752031"/>
              <a:gd name="connsiteY0" fmla="*/ 8546 h 3714750"/>
              <a:gd name="connsiteX1" fmla="*/ 752031 w 752031"/>
              <a:gd name="connsiteY1" fmla="*/ 0 h 3714750"/>
              <a:gd name="connsiteX2" fmla="*/ 752031 w 752031"/>
              <a:gd name="connsiteY2" fmla="*/ 3714750 h 3714750"/>
              <a:gd name="connsiteX3" fmla="*/ 0 w 752031"/>
              <a:gd name="connsiteY3" fmla="*/ 8546 h 3714750"/>
              <a:gd name="connsiteX0" fmla="*/ 0 w 999859"/>
              <a:gd name="connsiteY0" fmla="*/ 17092 h 3714750"/>
              <a:gd name="connsiteX1" fmla="*/ 999859 w 999859"/>
              <a:gd name="connsiteY1" fmla="*/ 0 h 3714750"/>
              <a:gd name="connsiteX2" fmla="*/ 999859 w 999859"/>
              <a:gd name="connsiteY2" fmla="*/ 3714750 h 3714750"/>
              <a:gd name="connsiteX3" fmla="*/ 0 w 999859"/>
              <a:gd name="connsiteY3" fmla="*/ 17092 h 3714750"/>
              <a:gd name="connsiteX0" fmla="*/ 0 w 771259"/>
              <a:gd name="connsiteY0" fmla="*/ 0 h 3769096"/>
              <a:gd name="connsiteX1" fmla="*/ 771259 w 771259"/>
              <a:gd name="connsiteY1" fmla="*/ 54346 h 3769096"/>
              <a:gd name="connsiteX2" fmla="*/ 771259 w 771259"/>
              <a:gd name="connsiteY2" fmla="*/ 3769096 h 3769096"/>
              <a:gd name="connsiteX3" fmla="*/ 0 w 771259"/>
              <a:gd name="connsiteY3" fmla="*/ 0 h 3769096"/>
              <a:gd name="connsiteX0" fmla="*/ 0 w 995097"/>
              <a:gd name="connsiteY0" fmla="*/ 2804 h 3714750"/>
              <a:gd name="connsiteX1" fmla="*/ 995097 w 995097"/>
              <a:gd name="connsiteY1" fmla="*/ 0 h 3714750"/>
              <a:gd name="connsiteX2" fmla="*/ 995097 w 995097"/>
              <a:gd name="connsiteY2" fmla="*/ 3714750 h 3714750"/>
              <a:gd name="connsiteX3" fmla="*/ 0 w 995097"/>
              <a:gd name="connsiteY3" fmla="*/ 2804 h 3714750"/>
              <a:gd name="connsiteX0" fmla="*/ 0 w 950647"/>
              <a:gd name="connsiteY0" fmla="*/ 117104 h 3714750"/>
              <a:gd name="connsiteX1" fmla="*/ 950647 w 950647"/>
              <a:gd name="connsiteY1" fmla="*/ 0 h 3714750"/>
              <a:gd name="connsiteX2" fmla="*/ 950647 w 950647"/>
              <a:gd name="connsiteY2" fmla="*/ 3714750 h 3714750"/>
              <a:gd name="connsiteX3" fmla="*/ 0 w 950647"/>
              <a:gd name="connsiteY3" fmla="*/ 117104 h 3714750"/>
              <a:gd name="connsiteX0" fmla="*/ 0 w 998272"/>
              <a:gd name="connsiteY0" fmla="*/ 0 h 3718296"/>
              <a:gd name="connsiteX1" fmla="*/ 998272 w 998272"/>
              <a:gd name="connsiteY1" fmla="*/ 3546 h 3718296"/>
              <a:gd name="connsiteX2" fmla="*/ 998272 w 998272"/>
              <a:gd name="connsiteY2" fmla="*/ 3718296 h 3718296"/>
              <a:gd name="connsiteX3" fmla="*/ 0 w 998272"/>
              <a:gd name="connsiteY3" fmla="*/ 0 h 3718296"/>
              <a:gd name="connsiteX0" fmla="*/ 0 w 998272"/>
              <a:gd name="connsiteY0" fmla="*/ 0 h 3718296"/>
              <a:gd name="connsiteX1" fmla="*/ 998272 w 998272"/>
              <a:gd name="connsiteY1" fmla="*/ 1164 h 3718296"/>
              <a:gd name="connsiteX2" fmla="*/ 998272 w 998272"/>
              <a:gd name="connsiteY2" fmla="*/ 3718296 h 3718296"/>
              <a:gd name="connsiteX3" fmla="*/ 0 w 998272"/>
              <a:gd name="connsiteY3" fmla="*/ 0 h 371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272" h="3718296">
                <a:moveTo>
                  <a:pt x="0" y="0"/>
                </a:moveTo>
                <a:lnTo>
                  <a:pt x="998272" y="1164"/>
                </a:lnTo>
                <a:lnTo>
                  <a:pt x="998272" y="37182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2067" t="-50073" r="-541225" b="-1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69CA7646-6B55-1C5F-C7C6-2B11560CF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22698" y="202991"/>
            <a:ext cx="869302" cy="587584"/>
          </a:xfrm>
          <a:prstGeom prst="rect">
            <a:avLst/>
          </a:prstGeom>
        </p:spPr>
      </p:pic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12B577EA-9A7B-6E00-F2F4-7EC82F4FB7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27" y="0"/>
            <a:ext cx="11979335" cy="3722370"/>
          </a:xfrm>
          <a:custGeom>
            <a:avLst/>
            <a:gdLst>
              <a:gd name="connsiteX0" fmla="*/ 0 w 9144000"/>
              <a:gd name="connsiteY0" fmla="*/ 0 h 3714750"/>
              <a:gd name="connsiteX1" fmla="*/ 9144000 w 9144000"/>
              <a:gd name="connsiteY1" fmla="*/ 0 h 3714750"/>
              <a:gd name="connsiteX2" fmla="*/ 9144000 w 9144000"/>
              <a:gd name="connsiteY2" fmla="*/ 3714750 h 3714750"/>
              <a:gd name="connsiteX3" fmla="*/ 0 w 9144000"/>
              <a:gd name="connsiteY3" fmla="*/ 3714750 h 3714750"/>
              <a:gd name="connsiteX4" fmla="*/ 0 w 9144000"/>
              <a:gd name="connsiteY4" fmla="*/ 0 h 3714750"/>
              <a:gd name="connsiteX0" fmla="*/ 0 w 9144000"/>
              <a:gd name="connsiteY0" fmla="*/ 0 h 3714750"/>
              <a:gd name="connsiteX1" fmla="*/ 7896314 w 9144000"/>
              <a:gd name="connsiteY1" fmla="*/ 0 h 3714750"/>
              <a:gd name="connsiteX2" fmla="*/ 9144000 w 9144000"/>
              <a:gd name="connsiteY2" fmla="*/ 3714750 h 3714750"/>
              <a:gd name="connsiteX3" fmla="*/ 0 w 9144000"/>
              <a:gd name="connsiteY3" fmla="*/ 3714750 h 3714750"/>
              <a:gd name="connsiteX4" fmla="*/ 0 w 9144000"/>
              <a:gd name="connsiteY4" fmla="*/ 0 h 3714750"/>
              <a:gd name="connsiteX0" fmla="*/ 0 w 8921810"/>
              <a:gd name="connsiteY0" fmla="*/ 0 h 3714750"/>
              <a:gd name="connsiteX1" fmla="*/ 7896314 w 8921810"/>
              <a:gd name="connsiteY1" fmla="*/ 0 h 3714750"/>
              <a:gd name="connsiteX2" fmla="*/ 8921810 w 8921810"/>
              <a:gd name="connsiteY2" fmla="*/ 3714750 h 3714750"/>
              <a:gd name="connsiteX3" fmla="*/ 0 w 8921810"/>
              <a:gd name="connsiteY3" fmla="*/ 3714750 h 3714750"/>
              <a:gd name="connsiteX4" fmla="*/ 0 w 8921810"/>
              <a:gd name="connsiteY4" fmla="*/ 0 h 3714750"/>
              <a:gd name="connsiteX0" fmla="*/ 3057525 w 11979335"/>
              <a:gd name="connsiteY0" fmla="*/ 0 h 3714750"/>
              <a:gd name="connsiteX1" fmla="*/ 10953839 w 11979335"/>
              <a:gd name="connsiteY1" fmla="*/ 0 h 3714750"/>
              <a:gd name="connsiteX2" fmla="*/ 11979335 w 11979335"/>
              <a:gd name="connsiteY2" fmla="*/ 3714750 h 3714750"/>
              <a:gd name="connsiteX3" fmla="*/ 0 w 11979335"/>
              <a:gd name="connsiteY3" fmla="*/ 3714750 h 3714750"/>
              <a:gd name="connsiteX4" fmla="*/ 3057525 w 11979335"/>
              <a:gd name="connsiteY4" fmla="*/ 0 h 3714750"/>
              <a:gd name="connsiteX0" fmla="*/ 9525 w 11979335"/>
              <a:gd name="connsiteY0" fmla="*/ 0 h 3714750"/>
              <a:gd name="connsiteX1" fmla="*/ 10953839 w 11979335"/>
              <a:gd name="connsiteY1" fmla="*/ 0 h 3714750"/>
              <a:gd name="connsiteX2" fmla="*/ 11979335 w 11979335"/>
              <a:gd name="connsiteY2" fmla="*/ 3714750 h 3714750"/>
              <a:gd name="connsiteX3" fmla="*/ 0 w 11979335"/>
              <a:gd name="connsiteY3" fmla="*/ 3714750 h 3714750"/>
              <a:gd name="connsiteX4" fmla="*/ 9525 w 11979335"/>
              <a:gd name="connsiteY4" fmla="*/ 0 h 3714750"/>
              <a:gd name="connsiteX0" fmla="*/ 9525 w 11979335"/>
              <a:gd name="connsiteY0" fmla="*/ 0 h 3714750"/>
              <a:gd name="connsiteX1" fmla="*/ 10991939 w 11979335"/>
              <a:gd name="connsiteY1" fmla="*/ 0 h 3714750"/>
              <a:gd name="connsiteX2" fmla="*/ 11979335 w 11979335"/>
              <a:gd name="connsiteY2" fmla="*/ 3714750 h 3714750"/>
              <a:gd name="connsiteX3" fmla="*/ 0 w 11979335"/>
              <a:gd name="connsiteY3" fmla="*/ 3714750 h 3714750"/>
              <a:gd name="connsiteX4" fmla="*/ 9525 w 11979335"/>
              <a:gd name="connsiteY4" fmla="*/ 0 h 3714750"/>
              <a:gd name="connsiteX0" fmla="*/ 9525 w 11735495"/>
              <a:gd name="connsiteY0" fmla="*/ 0 h 3722370"/>
              <a:gd name="connsiteX1" fmla="*/ 10991939 w 11735495"/>
              <a:gd name="connsiteY1" fmla="*/ 0 h 3722370"/>
              <a:gd name="connsiteX2" fmla="*/ 11735495 w 11735495"/>
              <a:gd name="connsiteY2" fmla="*/ 3722370 h 3722370"/>
              <a:gd name="connsiteX3" fmla="*/ 0 w 11735495"/>
              <a:gd name="connsiteY3" fmla="*/ 3714750 h 3722370"/>
              <a:gd name="connsiteX4" fmla="*/ 9525 w 11735495"/>
              <a:gd name="connsiteY4" fmla="*/ 0 h 3722370"/>
              <a:gd name="connsiteX0" fmla="*/ 9525 w 11979335"/>
              <a:gd name="connsiteY0" fmla="*/ 0 h 3722370"/>
              <a:gd name="connsiteX1" fmla="*/ 10991939 w 11979335"/>
              <a:gd name="connsiteY1" fmla="*/ 0 h 3722370"/>
              <a:gd name="connsiteX2" fmla="*/ 11979335 w 11979335"/>
              <a:gd name="connsiteY2" fmla="*/ 3722370 h 3722370"/>
              <a:gd name="connsiteX3" fmla="*/ 0 w 11979335"/>
              <a:gd name="connsiteY3" fmla="*/ 3714750 h 3722370"/>
              <a:gd name="connsiteX4" fmla="*/ 9525 w 11979335"/>
              <a:gd name="connsiteY4" fmla="*/ 0 h 372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9335" h="3722370">
                <a:moveTo>
                  <a:pt x="9525" y="0"/>
                </a:moveTo>
                <a:lnTo>
                  <a:pt x="10991939" y="0"/>
                </a:lnTo>
                <a:lnTo>
                  <a:pt x="11979335" y="3722370"/>
                </a:lnTo>
                <a:lnTo>
                  <a:pt x="0" y="3714750"/>
                </a:lnTo>
                <a:lnTo>
                  <a:pt x="9525" y="0"/>
                </a:lnTo>
                <a:close/>
              </a:path>
            </a:pathLst>
          </a:custGeom>
          <a:solidFill>
            <a:schemeClr val="accent3">
              <a:lumMod val="85000"/>
            </a:schemeClr>
          </a:solidFill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image here and add alt text under Review &gt; Check Accessibility &gt; Alt Text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665DE74-6F61-9D9E-16D5-8A9DEF62F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56" y="4268904"/>
            <a:ext cx="10815394" cy="1366891"/>
          </a:xfrm>
          <a:prstGeom prst="rect">
            <a:avLst/>
          </a:prstGeom>
        </p:spPr>
        <p:txBody>
          <a:bodyPr anchor="b"/>
          <a:lstStyle>
            <a:lvl1pPr algn="l">
              <a:defRPr sz="4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BRAND POWERPOINT TEMPLATE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44BA601-8146-8163-0A13-22CC9B418F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225" y="6460074"/>
            <a:ext cx="2409825" cy="16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72CFD11C-6F8F-97FC-E916-4C968067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93728" y="-3546"/>
            <a:ext cx="998272" cy="3718296"/>
          </a:xfrm>
          <a:custGeom>
            <a:avLst/>
            <a:gdLst>
              <a:gd name="connsiteX0" fmla="*/ 0 w 1333145"/>
              <a:gd name="connsiteY0" fmla="*/ 0 h 3714750"/>
              <a:gd name="connsiteX1" fmla="*/ 1333145 w 1333145"/>
              <a:gd name="connsiteY1" fmla="*/ 0 h 3714750"/>
              <a:gd name="connsiteX2" fmla="*/ 1333145 w 1333145"/>
              <a:gd name="connsiteY2" fmla="*/ 3714750 h 3714750"/>
              <a:gd name="connsiteX3" fmla="*/ 0 w 1333145"/>
              <a:gd name="connsiteY3" fmla="*/ 3714750 h 3714750"/>
              <a:gd name="connsiteX4" fmla="*/ 0 w 1333145"/>
              <a:gd name="connsiteY4" fmla="*/ 0 h 3714750"/>
              <a:gd name="connsiteX0" fmla="*/ 0 w 1333145"/>
              <a:gd name="connsiteY0" fmla="*/ 0 h 3714750"/>
              <a:gd name="connsiteX1" fmla="*/ 1333145 w 1333145"/>
              <a:gd name="connsiteY1" fmla="*/ 0 h 3714750"/>
              <a:gd name="connsiteX2" fmla="*/ 1333145 w 1333145"/>
              <a:gd name="connsiteY2" fmla="*/ 3714750 h 3714750"/>
              <a:gd name="connsiteX3" fmla="*/ 974221 w 1333145"/>
              <a:gd name="connsiteY3" fmla="*/ 3714750 h 3714750"/>
              <a:gd name="connsiteX4" fmla="*/ 0 w 1333145"/>
              <a:gd name="connsiteY4" fmla="*/ 0 h 3714750"/>
              <a:gd name="connsiteX0" fmla="*/ 0 w 1333145"/>
              <a:gd name="connsiteY0" fmla="*/ 0 h 3714750"/>
              <a:gd name="connsiteX1" fmla="*/ 1333145 w 1333145"/>
              <a:gd name="connsiteY1" fmla="*/ 0 h 3714750"/>
              <a:gd name="connsiteX2" fmla="*/ 1333145 w 1333145"/>
              <a:gd name="connsiteY2" fmla="*/ 3714750 h 3714750"/>
              <a:gd name="connsiteX3" fmla="*/ 1102408 w 1333145"/>
              <a:gd name="connsiteY3" fmla="*/ 3706205 h 3714750"/>
              <a:gd name="connsiteX4" fmla="*/ 0 w 1333145"/>
              <a:gd name="connsiteY4" fmla="*/ 0 h 3714750"/>
              <a:gd name="connsiteX0" fmla="*/ 0 w 1333145"/>
              <a:gd name="connsiteY0" fmla="*/ 0 h 3714750"/>
              <a:gd name="connsiteX1" fmla="*/ 1333145 w 1333145"/>
              <a:gd name="connsiteY1" fmla="*/ 0 h 3714750"/>
              <a:gd name="connsiteX2" fmla="*/ 1333145 w 1333145"/>
              <a:gd name="connsiteY2" fmla="*/ 3714750 h 3714750"/>
              <a:gd name="connsiteX3" fmla="*/ 0 w 1333145"/>
              <a:gd name="connsiteY3" fmla="*/ 0 h 3714750"/>
              <a:gd name="connsiteX0" fmla="*/ 0 w 752031"/>
              <a:gd name="connsiteY0" fmla="*/ 8546 h 3714750"/>
              <a:gd name="connsiteX1" fmla="*/ 752031 w 752031"/>
              <a:gd name="connsiteY1" fmla="*/ 0 h 3714750"/>
              <a:gd name="connsiteX2" fmla="*/ 752031 w 752031"/>
              <a:gd name="connsiteY2" fmla="*/ 3714750 h 3714750"/>
              <a:gd name="connsiteX3" fmla="*/ 0 w 752031"/>
              <a:gd name="connsiteY3" fmla="*/ 8546 h 3714750"/>
              <a:gd name="connsiteX0" fmla="*/ 0 w 999859"/>
              <a:gd name="connsiteY0" fmla="*/ 17092 h 3714750"/>
              <a:gd name="connsiteX1" fmla="*/ 999859 w 999859"/>
              <a:gd name="connsiteY1" fmla="*/ 0 h 3714750"/>
              <a:gd name="connsiteX2" fmla="*/ 999859 w 999859"/>
              <a:gd name="connsiteY2" fmla="*/ 3714750 h 3714750"/>
              <a:gd name="connsiteX3" fmla="*/ 0 w 999859"/>
              <a:gd name="connsiteY3" fmla="*/ 17092 h 3714750"/>
              <a:gd name="connsiteX0" fmla="*/ 0 w 771259"/>
              <a:gd name="connsiteY0" fmla="*/ 0 h 3769096"/>
              <a:gd name="connsiteX1" fmla="*/ 771259 w 771259"/>
              <a:gd name="connsiteY1" fmla="*/ 54346 h 3769096"/>
              <a:gd name="connsiteX2" fmla="*/ 771259 w 771259"/>
              <a:gd name="connsiteY2" fmla="*/ 3769096 h 3769096"/>
              <a:gd name="connsiteX3" fmla="*/ 0 w 771259"/>
              <a:gd name="connsiteY3" fmla="*/ 0 h 3769096"/>
              <a:gd name="connsiteX0" fmla="*/ 0 w 995097"/>
              <a:gd name="connsiteY0" fmla="*/ 2804 h 3714750"/>
              <a:gd name="connsiteX1" fmla="*/ 995097 w 995097"/>
              <a:gd name="connsiteY1" fmla="*/ 0 h 3714750"/>
              <a:gd name="connsiteX2" fmla="*/ 995097 w 995097"/>
              <a:gd name="connsiteY2" fmla="*/ 3714750 h 3714750"/>
              <a:gd name="connsiteX3" fmla="*/ 0 w 995097"/>
              <a:gd name="connsiteY3" fmla="*/ 2804 h 3714750"/>
              <a:gd name="connsiteX0" fmla="*/ 0 w 950647"/>
              <a:gd name="connsiteY0" fmla="*/ 117104 h 3714750"/>
              <a:gd name="connsiteX1" fmla="*/ 950647 w 950647"/>
              <a:gd name="connsiteY1" fmla="*/ 0 h 3714750"/>
              <a:gd name="connsiteX2" fmla="*/ 950647 w 950647"/>
              <a:gd name="connsiteY2" fmla="*/ 3714750 h 3714750"/>
              <a:gd name="connsiteX3" fmla="*/ 0 w 950647"/>
              <a:gd name="connsiteY3" fmla="*/ 117104 h 3714750"/>
              <a:gd name="connsiteX0" fmla="*/ 0 w 998272"/>
              <a:gd name="connsiteY0" fmla="*/ 0 h 3718296"/>
              <a:gd name="connsiteX1" fmla="*/ 998272 w 998272"/>
              <a:gd name="connsiteY1" fmla="*/ 3546 h 3718296"/>
              <a:gd name="connsiteX2" fmla="*/ 998272 w 998272"/>
              <a:gd name="connsiteY2" fmla="*/ 3718296 h 3718296"/>
              <a:gd name="connsiteX3" fmla="*/ 0 w 998272"/>
              <a:gd name="connsiteY3" fmla="*/ 0 h 3718296"/>
              <a:gd name="connsiteX0" fmla="*/ 0 w 998272"/>
              <a:gd name="connsiteY0" fmla="*/ 0 h 3718296"/>
              <a:gd name="connsiteX1" fmla="*/ 998272 w 998272"/>
              <a:gd name="connsiteY1" fmla="*/ 1164 h 3718296"/>
              <a:gd name="connsiteX2" fmla="*/ 998272 w 998272"/>
              <a:gd name="connsiteY2" fmla="*/ 3718296 h 3718296"/>
              <a:gd name="connsiteX3" fmla="*/ 0 w 998272"/>
              <a:gd name="connsiteY3" fmla="*/ 0 h 371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272" h="3718296">
                <a:moveTo>
                  <a:pt x="0" y="0"/>
                </a:moveTo>
                <a:lnTo>
                  <a:pt x="998272" y="1164"/>
                </a:lnTo>
                <a:lnTo>
                  <a:pt x="998272" y="37182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2067" t="-50073" r="-541225" b="-1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0167FFF-1E7C-8B02-9F6C-6C54D2FFC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20243" y="202991"/>
            <a:ext cx="671757" cy="45405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5D5416E-EC6B-DBD5-950C-57A81179A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225" y="6460074"/>
            <a:ext cx="2409825" cy="16192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A425381-B572-C502-485F-E3E6A7D66D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57" y="365069"/>
            <a:ext cx="10405818" cy="998440"/>
          </a:xfrm>
          <a:prstGeom prst="rect">
            <a:avLst/>
          </a:prstGeom>
        </p:spPr>
        <p:txBody>
          <a:bodyPr anchor="b"/>
          <a:lstStyle>
            <a:lvl1pPr algn="l">
              <a:defRPr sz="28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1C01218-1E3D-BF5F-1BF4-86EB5F0C76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10691568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000" b="0" i="0" baseline="0">
                <a:solidFill>
                  <a:schemeClr val="tx1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C0C3C9A-D271-2929-11AE-7FF73EB9E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508996"/>
            <a:ext cx="10989770" cy="3621329"/>
          </a:xfrm>
          <a:prstGeom prst="rect">
            <a:avLst/>
          </a:prstGeom>
        </p:spPr>
        <p:txBody>
          <a:bodyPr numCol="2" spcCol="347472"/>
          <a:lstStyle>
            <a:lvl1pPr marL="342900" indent="-342900">
              <a:buFont typeface="Arial" panose="020B0604020202020204" pitchFamily="34" charset="0"/>
              <a:buChar char="•"/>
              <a:defRPr sz="1800" b="0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 marL="742950" indent="-285750">
              <a:buFont typeface="Arial" panose="020B0604020202020204" pitchFamily="34" charset="0"/>
              <a:buChar char="˃"/>
              <a:defRPr sz="18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Encode Sans Normal Black"/>
              <a:buChar char="&gt;"/>
              <a:defRPr sz="1800" b="0" i="0" baseline="0">
                <a:solidFill>
                  <a:schemeClr val="tx1"/>
                </a:solidFill>
                <a:latin typeface="Open Sans"/>
                <a:cs typeface="Open Sans"/>
              </a:defRPr>
            </a:lvl3pPr>
            <a:lvl4pPr marL="1600200" indent="-228600">
              <a:buFont typeface="Arial" panose="020B0604020202020204" pitchFamily="34" charset="0"/>
              <a:buChar char="˃"/>
              <a:defRPr sz="1800" b="0" i="0" baseline="0">
                <a:solidFill>
                  <a:schemeClr val="tx1"/>
                </a:solidFill>
                <a:latin typeface="Open Sans"/>
                <a:cs typeface="Open Sans"/>
              </a:defRPr>
            </a:lvl4pPr>
            <a:lvl5pPr marL="2057400" indent="-228600">
              <a:buFont typeface="Encode Sans Normal Black"/>
              <a:buChar char="&gt;"/>
              <a:defRPr sz="1800" b="0" i="0" baseline="0">
                <a:solidFill>
                  <a:schemeClr val="tx1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0"/>
            <a:r>
              <a:rPr lang="en-US" dirty="0"/>
              <a:t>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837C6F60-62D9-B646-A346-9574DFD69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93728" y="-3546"/>
            <a:ext cx="998272" cy="3718296"/>
          </a:xfrm>
          <a:custGeom>
            <a:avLst/>
            <a:gdLst>
              <a:gd name="connsiteX0" fmla="*/ 0 w 1333145"/>
              <a:gd name="connsiteY0" fmla="*/ 0 h 3714750"/>
              <a:gd name="connsiteX1" fmla="*/ 1333145 w 1333145"/>
              <a:gd name="connsiteY1" fmla="*/ 0 h 3714750"/>
              <a:gd name="connsiteX2" fmla="*/ 1333145 w 1333145"/>
              <a:gd name="connsiteY2" fmla="*/ 3714750 h 3714750"/>
              <a:gd name="connsiteX3" fmla="*/ 0 w 1333145"/>
              <a:gd name="connsiteY3" fmla="*/ 3714750 h 3714750"/>
              <a:gd name="connsiteX4" fmla="*/ 0 w 1333145"/>
              <a:gd name="connsiteY4" fmla="*/ 0 h 3714750"/>
              <a:gd name="connsiteX0" fmla="*/ 0 w 1333145"/>
              <a:gd name="connsiteY0" fmla="*/ 0 h 3714750"/>
              <a:gd name="connsiteX1" fmla="*/ 1333145 w 1333145"/>
              <a:gd name="connsiteY1" fmla="*/ 0 h 3714750"/>
              <a:gd name="connsiteX2" fmla="*/ 1333145 w 1333145"/>
              <a:gd name="connsiteY2" fmla="*/ 3714750 h 3714750"/>
              <a:gd name="connsiteX3" fmla="*/ 974221 w 1333145"/>
              <a:gd name="connsiteY3" fmla="*/ 3714750 h 3714750"/>
              <a:gd name="connsiteX4" fmla="*/ 0 w 1333145"/>
              <a:gd name="connsiteY4" fmla="*/ 0 h 3714750"/>
              <a:gd name="connsiteX0" fmla="*/ 0 w 1333145"/>
              <a:gd name="connsiteY0" fmla="*/ 0 h 3714750"/>
              <a:gd name="connsiteX1" fmla="*/ 1333145 w 1333145"/>
              <a:gd name="connsiteY1" fmla="*/ 0 h 3714750"/>
              <a:gd name="connsiteX2" fmla="*/ 1333145 w 1333145"/>
              <a:gd name="connsiteY2" fmla="*/ 3714750 h 3714750"/>
              <a:gd name="connsiteX3" fmla="*/ 1102408 w 1333145"/>
              <a:gd name="connsiteY3" fmla="*/ 3706205 h 3714750"/>
              <a:gd name="connsiteX4" fmla="*/ 0 w 1333145"/>
              <a:gd name="connsiteY4" fmla="*/ 0 h 3714750"/>
              <a:gd name="connsiteX0" fmla="*/ 0 w 1333145"/>
              <a:gd name="connsiteY0" fmla="*/ 0 h 3714750"/>
              <a:gd name="connsiteX1" fmla="*/ 1333145 w 1333145"/>
              <a:gd name="connsiteY1" fmla="*/ 0 h 3714750"/>
              <a:gd name="connsiteX2" fmla="*/ 1333145 w 1333145"/>
              <a:gd name="connsiteY2" fmla="*/ 3714750 h 3714750"/>
              <a:gd name="connsiteX3" fmla="*/ 0 w 1333145"/>
              <a:gd name="connsiteY3" fmla="*/ 0 h 3714750"/>
              <a:gd name="connsiteX0" fmla="*/ 0 w 752031"/>
              <a:gd name="connsiteY0" fmla="*/ 8546 h 3714750"/>
              <a:gd name="connsiteX1" fmla="*/ 752031 w 752031"/>
              <a:gd name="connsiteY1" fmla="*/ 0 h 3714750"/>
              <a:gd name="connsiteX2" fmla="*/ 752031 w 752031"/>
              <a:gd name="connsiteY2" fmla="*/ 3714750 h 3714750"/>
              <a:gd name="connsiteX3" fmla="*/ 0 w 752031"/>
              <a:gd name="connsiteY3" fmla="*/ 8546 h 3714750"/>
              <a:gd name="connsiteX0" fmla="*/ 0 w 999859"/>
              <a:gd name="connsiteY0" fmla="*/ 17092 h 3714750"/>
              <a:gd name="connsiteX1" fmla="*/ 999859 w 999859"/>
              <a:gd name="connsiteY1" fmla="*/ 0 h 3714750"/>
              <a:gd name="connsiteX2" fmla="*/ 999859 w 999859"/>
              <a:gd name="connsiteY2" fmla="*/ 3714750 h 3714750"/>
              <a:gd name="connsiteX3" fmla="*/ 0 w 999859"/>
              <a:gd name="connsiteY3" fmla="*/ 17092 h 3714750"/>
              <a:gd name="connsiteX0" fmla="*/ 0 w 771259"/>
              <a:gd name="connsiteY0" fmla="*/ 0 h 3769096"/>
              <a:gd name="connsiteX1" fmla="*/ 771259 w 771259"/>
              <a:gd name="connsiteY1" fmla="*/ 54346 h 3769096"/>
              <a:gd name="connsiteX2" fmla="*/ 771259 w 771259"/>
              <a:gd name="connsiteY2" fmla="*/ 3769096 h 3769096"/>
              <a:gd name="connsiteX3" fmla="*/ 0 w 771259"/>
              <a:gd name="connsiteY3" fmla="*/ 0 h 3769096"/>
              <a:gd name="connsiteX0" fmla="*/ 0 w 995097"/>
              <a:gd name="connsiteY0" fmla="*/ 2804 h 3714750"/>
              <a:gd name="connsiteX1" fmla="*/ 995097 w 995097"/>
              <a:gd name="connsiteY1" fmla="*/ 0 h 3714750"/>
              <a:gd name="connsiteX2" fmla="*/ 995097 w 995097"/>
              <a:gd name="connsiteY2" fmla="*/ 3714750 h 3714750"/>
              <a:gd name="connsiteX3" fmla="*/ 0 w 995097"/>
              <a:gd name="connsiteY3" fmla="*/ 2804 h 3714750"/>
              <a:gd name="connsiteX0" fmla="*/ 0 w 950647"/>
              <a:gd name="connsiteY0" fmla="*/ 117104 h 3714750"/>
              <a:gd name="connsiteX1" fmla="*/ 950647 w 950647"/>
              <a:gd name="connsiteY1" fmla="*/ 0 h 3714750"/>
              <a:gd name="connsiteX2" fmla="*/ 950647 w 950647"/>
              <a:gd name="connsiteY2" fmla="*/ 3714750 h 3714750"/>
              <a:gd name="connsiteX3" fmla="*/ 0 w 950647"/>
              <a:gd name="connsiteY3" fmla="*/ 117104 h 3714750"/>
              <a:gd name="connsiteX0" fmla="*/ 0 w 998272"/>
              <a:gd name="connsiteY0" fmla="*/ 0 h 3718296"/>
              <a:gd name="connsiteX1" fmla="*/ 998272 w 998272"/>
              <a:gd name="connsiteY1" fmla="*/ 3546 h 3718296"/>
              <a:gd name="connsiteX2" fmla="*/ 998272 w 998272"/>
              <a:gd name="connsiteY2" fmla="*/ 3718296 h 3718296"/>
              <a:gd name="connsiteX3" fmla="*/ 0 w 998272"/>
              <a:gd name="connsiteY3" fmla="*/ 0 h 3718296"/>
              <a:gd name="connsiteX0" fmla="*/ 0 w 998272"/>
              <a:gd name="connsiteY0" fmla="*/ 0 h 3718296"/>
              <a:gd name="connsiteX1" fmla="*/ 998272 w 998272"/>
              <a:gd name="connsiteY1" fmla="*/ 1164 h 3718296"/>
              <a:gd name="connsiteX2" fmla="*/ 998272 w 998272"/>
              <a:gd name="connsiteY2" fmla="*/ 3718296 h 3718296"/>
              <a:gd name="connsiteX3" fmla="*/ 0 w 998272"/>
              <a:gd name="connsiteY3" fmla="*/ 0 h 371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272" h="3718296">
                <a:moveTo>
                  <a:pt x="0" y="0"/>
                </a:moveTo>
                <a:lnTo>
                  <a:pt x="998272" y="1164"/>
                </a:lnTo>
                <a:lnTo>
                  <a:pt x="998272" y="37182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2067" t="-50073" r="-541225" b="-1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69F08BE-EC6C-64C4-0B81-371E90841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20243" y="202991"/>
            <a:ext cx="671757" cy="454058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D45D768-D171-8C9C-8595-AB39B6714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225" y="6460074"/>
            <a:ext cx="2409825" cy="16192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9E9DCBF-A594-1FBC-3D6F-7313AAACF1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57" y="365069"/>
            <a:ext cx="10434393" cy="998440"/>
          </a:xfrm>
          <a:prstGeom prst="rect">
            <a:avLst/>
          </a:prstGeom>
        </p:spPr>
        <p:txBody>
          <a:bodyPr anchor="b"/>
          <a:lstStyle>
            <a:lvl1pPr algn="l">
              <a:defRPr sz="28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E0748DE-08A4-C668-E6CD-DD954043D1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305" y="1904085"/>
            <a:ext cx="10888861" cy="4068090"/>
          </a:xfrm>
          <a:prstGeom prst="rect">
            <a:avLst/>
          </a:prstGeom>
        </p:spPr>
        <p:txBody>
          <a:bodyPr numCol="2" spcCol="347472"/>
          <a:lstStyle>
            <a:lvl1pPr marL="342900" indent="-342900">
              <a:buFont typeface="Arial" panose="020B0604020202020204" pitchFamily="34" charset="0"/>
              <a:buChar char="•"/>
              <a:defRPr sz="1800" b="0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 marL="742950" indent="-285750">
              <a:buFont typeface="Arial" panose="020B0604020202020204" pitchFamily="34" charset="0"/>
              <a:buChar char="˃"/>
              <a:defRPr sz="18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Encode Sans Normal Black"/>
              <a:buChar char="&gt;"/>
              <a:defRPr sz="1800" b="0" i="0" baseline="0">
                <a:solidFill>
                  <a:schemeClr val="tx1"/>
                </a:solidFill>
                <a:latin typeface="Open Sans"/>
                <a:cs typeface="Open Sans"/>
              </a:defRPr>
            </a:lvl3pPr>
            <a:lvl4pPr marL="1600200" indent="-228600">
              <a:buFont typeface="Arial" panose="020B0604020202020204" pitchFamily="34" charset="0"/>
              <a:buChar char="˃"/>
              <a:defRPr sz="1800" b="0" i="0" baseline="0">
                <a:solidFill>
                  <a:schemeClr val="tx1"/>
                </a:solidFill>
                <a:latin typeface="Open Sans"/>
                <a:cs typeface="Open Sans"/>
              </a:defRPr>
            </a:lvl4pPr>
            <a:lvl5pPr marL="2057400" indent="-228600">
              <a:buFont typeface="Encode Sans Normal Black"/>
              <a:buChar char="&gt;"/>
              <a:defRPr sz="1800" b="0" i="0" baseline="0">
                <a:solidFill>
                  <a:schemeClr val="tx1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0"/>
            <a:r>
              <a:rPr lang="en-US" dirty="0"/>
              <a:t>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337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BECCA164-9AFA-E542-83F3-5475EB1DA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93728" y="-3546"/>
            <a:ext cx="998272" cy="3718296"/>
          </a:xfrm>
          <a:custGeom>
            <a:avLst/>
            <a:gdLst>
              <a:gd name="connsiteX0" fmla="*/ 0 w 1333145"/>
              <a:gd name="connsiteY0" fmla="*/ 0 h 3714750"/>
              <a:gd name="connsiteX1" fmla="*/ 1333145 w 1333145"/>
              <a:gd name="connsiteY1" fmla="*/ 0 h 3714750"/>
              <a:gd name="connsiteX2" fmla="*/ 1333145 w 1333145"/>
              <a:gd name="connsiteY2" fmla="*/ 3714750 h 3714750"/>
              <a:gd name="connsiteX3" fmla="*/ 0 w 1333145"/>
              <a:gd name="connsiteY3" fmla="*/ 3714750 h 3714750"/>
              <a:gd name="connsiteX4" fmla="*/ 0 w 1333145"/>
              <a:gd name="connsiteY4" fmla="*/ 0 h 3714750"/>
              <a:gd name="connsiteX0" fmla="*/ 0 w 1333145"/>
              <a:gd name="connsiteY0" fmla="*/ 0 h 3714750"/>
              <a:gd name="connsiteX1" fmla="*/ 1333145 w 1333145"/>
              <a:gd name="connsiteY1" fmla="*/ 0 h 3714750"/>
              <a:gd name="connsiteX2" fmla="*/ 1333145 w 1333145"/>
              <a:gd name="connsiteY2" fmla="*/ 3714750 h 3714750"/>
              <a:gd name="connsiteX3" fmla="*/ 974221 w 1333145"/>
              <a:gd name="connsiteY3" fmla="*/ 3714750 h 3714750"/>
              <a:gd name="connsiteX4" fmla="*/ 0 w 1333145"/>
              <a:gd name="connsiteY4" fmla="*/ 0 h 3714750"/>
              <a:gd name="connsiteX0" fmla="*/ 0 w 1333145"/>
              <a:gd name="connsiteY0" fmla="*/ 0 h 3714750"/>
              <a:gd name="connsiteX1" fmla="*/ 1333145 w 1333145"/>
              <a:gd name="connsiteY1" fmla="*/ 0 h 3714750"/>
              <a:gd name="connsiteX2" fmla="*/ 1333145 w 1333145"/>
              <a:gd name="connsiteY2" fmla="*/ 3714750 h 3714750"/>
              <a:gd name="connsiteX3" fmla="*/ 1102408 w 1333145"/>
              <a:gd name="connsiteY3" fmla="*/ 3706205 h 3714750"/>
              <a:gd name="connsiteX4" fmla="*/ 0 w 1333145"/>
              <a:gd name="connsiteY4" fmla="*/ 0 h 3714750"/>
              <a:gd name="connsiteX0" fmla="*/ 0 w 1333145"/>
              <a:gd name="connsiteY0" fmla="*/ 0 h 3714750"/>
              <a:gd name="connsiteX1" fmla="*/ 1333145 w 1333145"/>
              <a:gd name="connsiteY1" fmla="*/ 0 h 3714750"/>
              <a:gd name="connsiteX2" fmla="*/ 1333145 w 1333145"/>
              <a:gd name="connsiteY2" fmla="*/ 3714750 h 3714750"/>
              <a:gd name="connsiteX3" fmla="*/ 0 w 1333145"/>
              <a:gd name="connsiteY3" fmla="*/ 0 h 3714750"/>
              <a:gd name="connsiteX0" fmla="*/ 0 w 752031"/>
              <a:gd name="connsiteY0" fmla="*/ 8546 h 3714750"/>
              <a:gd name="connsiteX1" fmla="*/ 752031 w 752031"/>
              <a:gd name="connsiteY1" fmla="*/ 0 h 3714750"/>
              <a:gd name="connsiteX2" fmla="*/ 752031 w 752031"/>
              <a:gd name="connsiteY2" fmla="*/ 3714750 h 3714750"/>
              <a:gd name="connsiteX3" fmla="*/ 0 w 752031"/>
              <a:gd name="connsiteY3" fmla="*/ 8546 h 3714750"/>
              <a:gd name="connsiteX0" fmla="*/ 0 w 999859"/>
              <a:gd name="connsiteY0" fmla="*/ 17092 h 3714750"/>
              <a:gd name="connsiteX1" fmla="*/ 999859 w 999859"/>
              <a:gd name="connsiteY1" fmla="*/ 0 h 3714750"/>
              <a:gd name="connsiteX2" fmla="*/ 999859 w 999859"/>
              <a:gd name="connsiteY2" fmla="*/ 3714750 h 3714750"/>
              <a:gd name="connsiteX3" fmla="*/ 0 w 999859"/>
              <a:gd name="connsiteY3" fmla="*/ 17092 h 3714750"/>
              <a:gd name="connsiteX0" fmla="*/ 0 w 771259"/>
              <a:gd name="connsiteY0" fmla="*/ 0 h 3769096"/>
              <a:gd name="connsiteX1" fmla="*/ 771259 w 771259"/>
              <a:gd name="connsiteY1" fmla="*/ 54346 h 3769096"/>
              <a:gd name="connsiteX2" fmla="*/ 771259 w 771259"/>
              <a:gd name="connsiteY2" fmla="*/ 3769096 h 3769096"/>
              <a:gd name="connsiteX3" fmla="*/ 0 w 771259"/>
              <a:gd name="connsiteY3" fmla="*/ 0 h 3769096"/>
              <a:gd name="connsiteX0" fmla="*/ 0 w 995097"/>
              <a:gd name="connsiteY0" fmla="*/ 2804 h 3714750"/>
              <a:gd name="connsiteX1" fmla="*/ 995097 w 995097"/>
              <a:gd name="connsiteY1" fmla="*/ 0 h 3714750"/>
              <a:gd name="connsiteX2" fmla="*/ 995097 w 995097"/>
              <a:gd name="connsiteY2" fmla="*/ 3714750 h 3714750"/>
              <a:gd name="connsiteX3" fmla="*/ 0 w 995097"/>
              <a:gd name="connsiteY3" fmla="*/ 2804 h 3714750"/>
              <a:gd name="connsiteX0" fmla="*/ 0 w 950647"/>
              <a:gd name="connsiteY0" fmla="*/ 117104 h 3714750"/>
              <a:gd name="connsiteX1" fmla="*/ 950647 w 950647"/>
              <a:gd name="connsiteY1" fmla="*/ 0 h 3714750"/>
              <a:gd name="connsiteX2" fmla="*/ 950647 w 950647"/>
              <a:gd name="connsiteY2" fmla="*/ 3714750 h 3714750"/>
              <a:gd name="connsiteX3" fmla="*/ 0 w 950647"/>
              <a:gd name="connsiteY3" fmla="*/ 117104 h 3714750"/>
              <a:gd name="connsiteX0" fmla="*/ 0 w 998272"/>
              <a:gd name="connsiteY0" fmla="*/ 0 h 3718296"/>
              <a:gd name="connsiteX1" fmla="*/ 998272 w 998272"/>
              <a:gd name="connsiteY1" fmla="*/ 3546 h 3718296"/>
              <a:gd name="connsiteX2" fmla="*/ 998272 w 998272"/>
              <a:gd name="connsiteY2" fmla="*/ 3718296 h 3718296"/>
              <a:gd name="connsiteX3" fmla="*/ 0 w 998272"/>
              <a:gd name="connsiteY3" fmla="*/ 0 h 3718296"/>
              <a:gd name="connsiteX0" fmla="*/ 0 w 998272"/>
              <a:gd name="connsiteY0" fmla="*/ 0 h 3718296"/>
              <a:gd name="connsiteX1" fmla="*/ 998272 w 998272"/>
              <a:gd name="connsiteY1" fmla="*/ 1164 h 3718296"/>
              <a:gd name="connsiteX2" fmla="*/ 998272 w 998272"/>
              <a:gd name="connsiteY2" fmla="*/ 3718296 h 3718296"/>
              <a:gd name="connsiteX3" fmla="*/ 0 w 998272"/>
              <a:gd name="connsiteY3" fmla="*/ 0 h 371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272" h="3718296">
                <a:moveTo>
                  <a:pt x="0" y="0"/>
                </a:moveTo>
                <a:lnTo>
                  <a:pt x="998272" y="1164"/>
                </a:lnTo>
                <a:lnTo>
                  <a:pt x="998272" y="37182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2067" t="-50073" r="-541225" b="-1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CD876BE-42B9-FA3A-FAC1-E5A938C26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20243" y="202991"/>
            <a:ext cx="671757" cy="45405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D079B7D-2AC2-2571-E421-8703F658B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225" y="6460074"/>
            <a:ext cx="2409825" cy="16192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1E187E6-2AE5-8911-356F-9C864E8CA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57" y="365069"/>
            <a:ext cx="10291518" cy="998440"/>
          </a:xfrm>
          <a:prstGeom prst="rect">
            <a:avLst/>
          </a:prstGeom>
        </p:spPr>
        <p:txBody>
          <a:bodyPr anchor="b"/>
          <a:lstStyle>
            <a:lvl1pPr algn="l">
              <a:defRPr sz="28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40D89560-28A3-FD54-0C07-AB013BD5165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71757" y="1802254"/>
            <a:ext cx="5176593" cy="3854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Replace this with your image or chart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A59122C-1CC6-3983-7EE2-F5C3AABBC7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757" y="5895975"/>
            <a:ext cx="5176593" cy="2667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 marL="457200" indent="0"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SzPct val="100000"/>
              <a:buFont typeface="Encode Sans Normal Black"/>
              <a:buNone/>
              <a:defRPr sz="1800" b="0" i="0" baseline="0">
                <a:solidFill>
                  <a:schemeClr val="tx1"/>
                </a:solidFill>
                <a:latin typeface="Open Sans"/>
                <a:cs typeface="Open Sans"/>
              </a:defRPr>
            </a:lvl3pPr>
            <a:lvl4pPr marL="1371600" indent="0"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Open Sans"/>
                <a:cs typeface="Open Sans"/>
              </a:defRPr>
            </a:lvl4pPr>
            <a:lvl5pPr marL="1828800" indent="0">
              <a:buFont typeface="Encode Sans Normal Black"/>
              <a:buNone/>
              <a:defRPr sz="1800" b="0" i="0" baseline="0">
                <a:solidFill>
                  <a:schemeClr val="tx1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0D4E7707-FE9F-CD5E-D3A3-B8A245A872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43650" y="1802254"/>
            <a:ext cx="5176593" cy="3854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Replace this with your image or chart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95E5C0F-886B-B22D-1AA8-D27A8140EC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3649" y="5895975"/>
            <a:ext cx="5176593" cy="2667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 marL="457200" indent="0"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Open Sans"/>
                <a:cs typeface="Open Sans"/>
              </a:defRPr>
            </a:lvl2pPr>
            <a:lvl3pPr marL="914400" indent="0">
              <a:buSzPct val="100000"/>
              <a:buFont typeface="Encode Sans Normal Black"/>
              <a:buNone/>
              <a:defRPr sz="1800" b="0" i="0" baseline="0">
                <a:solidFill>
                  <a:schemeClr val="tx1"/>
                </a:solidFill>
                <a:latin typeface="Open Sans"/>
                <a:cs typeface="Open Sans"/>
              </a:defRPr>
            </a:lvl3pPr>
            <a:lvl4pPr marL="1371600" indent="0"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Open Sans"/>
                <a:cs typeface="Open Sans"/>
              </a:defRPr>
            </a:lvl4pPr>
            <a:lvl5pPr marL="1828800" indent="0">
              <a:buFont typeface="Encode Sans Normal Black"/>
              <a:buNone/>
              <a:defRPr sz="1800" b="0" i="0" baseline="0">
                <a:solidFill>
                  <a:schemeClr val="tx1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828560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doi.org/10.48670/moi-00016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C8007C5-7184-7EAF-BDE8-53F57C8FB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56" y="3621385"/>
            <a:ext cx="10815394" cy="2761307"/>
          </a:xfrm>
        </p:spPr>
        <p:txBody>
          <a:bodyPr/>
          <a:lstStyle/>
          <a:p>
            <a:r>
              <a:rPr lang="en-US" sz="3400" b="1" dirty="0"/>
              <a:t>Hydrothermal Plume Dispersion at Endeavour Segment: Modeling and Observations from Expedition AT50-15 (Aug 24</a:t>
            </a:r>
            <a:r>
              <a:rPr lang="en-US" sz="3400" b="1" baseline="30000" dirty="0"/>
              <a:t>th</a:t>
            </a:r>
            <a:r>
              <a:rPr lang="en-US" sz="3400" b="1" dirty="0"/>
              <a:t>-Sept 17</a:t>
            </a:r>
            <a:r>
              <a:rPr lang="en-US" sz="3400" b="1" baseline="30000" dirty="0"/>
              <a:t>th</a:t>
            </a:r>
            <a:r>
              <a:rPr lang="en-US" sz="3400" b="1" dirty="0"/>
              <a:t>, 2023)</a:t>
            </a:r>
            <a:br>
              <a:rPr lang="en-US" sz="3200" b="1" dirty="0"/>
            </a:br>
            <a:br>
              <a:rPr lang="en-US" sz="3200" dirty="0"/>
            </a:br>
            <a:r>
              <a:rPr lang="en-US" sz="2000" b="1" dirty="0">
                <a:latin typeface="Uni Sans Regular" panose="00000500000000000000" pitchFamily="50" charset="0"/>
              </a:rPr>
              <a:t>Guangyu Xu</a:t>
            </a:r>
            <a:r>
              <a:rPr lang="en-US" sz="2000" b="1" baseline="30000" dirty="0">
                <a:latin typeface="Uni Sans Regular" panose="00000500000000000000" pitchFamily="50" charset="0"/>
              </a:rPr>
              <a:t>1</a:t>
            </a:r>
            <a:r>
              <a:rPr lang="en-US" sz="2000" b="1" dirty="0">
                <a:latin typeface="Uni Sans Regular" panose="00000500000000000000" pitchFamily="50" charset="0"/>
              </a:rPr>
              <a:t>, Chris German</a:t>
            </a:r>
            <a:r>
              <a:rPr lang="en-US" sz="2000" b="1" baseline="30000" dirty="0">
                <a:latin typeface="Uni Sans Regular" panose="00000500000000000000" pitchFamily="50" charset="0"/>
              </a:rPr>
              <a:t>2</a:t>
            </a:r>
            <a:r>
              <a:rPr lang="en-US" sz="2000" b="1" dirty="0">
                <a:latin typeface="Uni Sans Regular" panose="00000500000000000000" pitchFamily="50" charset="0"/>
              </a:rPr>
              <a:t>, Victoria Preston</a:t>
            </a:r>
            <a:r>
              <a:rPr lang="en-US" sz="2000" b="1" baseline="30000" dirty="0">
                <a:latin typeface="Uni Sans Regular" panose="00000500000000000000" pitchFamily="50" charset="0"/>
              </a:rPr>
              <a:t>3</a:t>
            </a:r>
            <a:r>
              <a:rPr lang="en-US" sz="2000" b="1" dirty="0">
                <a:latin typeface="Uni Sans Regular" panose="00000500000000000000" pitchFamily="50" charset="0"/>
              </a:rPr>
              <a:t>, Andrew Branch</a:t>
            </a:r>
            <a:r>
              <a:rPr lang="en-US" sz="2000" b="1" baseline="30000" dirty="0">
                <a:latin typeface="Uni Sans Regular" panose="00000500000000000000" pitchFamily="50" charset="0"/>
              </a:rPr>
              <a:t>4</a:t>
            </a:r>
            <a:r>
              <a:rPr lang="en-US" sz="2000" b="1" dirty="0">
                <a:latin typeface="Uni Sans Regular" panose="00000500000000000000" pitchFamily="50" charset="0"/>
              </a:rPr>
              <a:t>, Mary Burkitt-Gray</a:t>
            </a:r>
            <a:r>
              <a:rPr lang="en-US" sz="2000" b="1" baseline="30000" dirty="0">
                <a:latin typeface="Uni Sans Regular" panose="00000500000000000000" pitchFamily="50" charset="0"/>
              </a:rPr>
              <a:t>2</a:t>
            </a:r>
            <a:r>
              <a:rPr lang="en-US" sz="2000" b="1" dirty="0">
                <a:latin typeface="Uni Sans Regular" panose="00000500000000000000" pitchFamily="50" charset="0"/>
              </a:rPr>
              <a:t>, Rudi Lien</a:t>
            </a:r>
            <a:r>
              <a:rPr lang="en-US" sz="2000" b="1" baseline="30000" dirty="0">
                <a:latin typeface="Uni Sans Regular" panose="00000500000000000000" pitchFamily="50" charset="0"/>
              </a:rPr>
              <a:t>5</a:t>
            </a:r>
            <a:br>
              <a:rPr lang="en-US" sz="2000" b="1" baseline="30000" dirty="0">
                <a:latin typeface="Uni Sans Regular" panose="00000500000000000000" pitchFamily="50" charset="0"/>
              </a:rPr>
            </a:br>
            <a:r>
              <a:rPr lang="en-US" sz="2000" b="1" baseline="30000" dirty="0">
                <a:latin typeface="Uni Sans Regular" panose="00000500000000000000" pitchFamily="50" charset="0"/>
              </a:rPr>
              <a:t>1</a:t>
            </a:r>
            <a:r>
              <a:rPr lang="en-US" sz="2000" b="1" dirty="0">
                <a:latin typeface="Uni Sans Regular" panose="00000500000000000000" pitchFamily="50" charset="0"/>
              </a:rPr>
              <a:t>APL-UW, </a:t>
            </a:r>
            <a:r>
              <a:rPr lang="en-US" sz="2000" b="1" baseline="30000" dirty="0">
                <a:latin typeface="Uni Sans Regular" panose="00000500000000000000" pitchFamily="50" charset="0"/>
              </a:rPr>
              <a:t>2</a:t>
            </a:r>
            <a:r>
              <a:rPr lang="en-US" sz="2000" b="1" dirty="0">
                <a:latin typeface="Uni Sans Regular" panose="00000500000000000000" pitchFamily="50" charset="0"/>
              </a:rPr>
              <a:t>WHOI, </a:t>
            </a:r>
            <a:r>
              <a:rPr lang="en-US" sz="2000" b="1" baseline="30000" dirty="0">
                <a:latin typeface="Uni Sans Regular" panose="00000500000000000000" pitchFamily="50" charset="0"/>
              </a:rPr>
              <a:t>3</a:t>
            </a:r>
            <a:r>
              <a:rPr lang="en-US" sz="2000" b="1" dirty="0">
                <a:latin typeface="Uni Sans Regular" panose="00000500000000000000" pitchFamily="50" charset="0"/>
              </a:rPr>
              <a:t>Olin College</a:t>
            </a:r>
            <a:r>
              <a:rPr lang="en-US" sz="2000" dirty="0">
                <a:latin typeface="Uni Sans Regular" panose="00000500000000000000" pitchFamily="50" charset="0"/>
              </a:rPr>
              <a:t>, </a:t>
            </a:r>
            <a:r>
              <a:rPr lang="en-US" sz="2000" baseline="30000" dirty="0">
                <a:latin typeface="Uni Sans Regular" panose="00000500000000000000" pitchFamily="50" charset="0"/>
              </a:rPr>
              <a:t>4</a:t>
            </a:r>
            <a:r>
              <a:rPr lang="en-US" sz="2000" dirty="0">
                <a:latin typeface="Uni Sans Regular" panose="00000500000000000000" pitchFamily="50" charset="0"/>
              </a:rPr>
              <a:t>JPL-NASA, </a:t>
            </a:r>
            <a:r>
              <a:rPr lang="en-US" sz="2000" baseline="30000" dirty="0">
                <a:latin typeface="Uni Sans Regular" panose="00000500000000000000" pitchFamily="50" charset="0"/>
              </a:rPr>
              <a:t>5</a:t>
            </a:r>
            <a:r>
              <a:rPr lang="en-US" sz="2000" dirty="0">
                <a:latin typeface="Uni Sans Regular" panose="00000500000000000000" pitchFamily="50" charset="0"/>
              </a:rPr>
              <a:t>University of Oregon</a:t>
            </a:r>
            <a:r>
              <a:rPr lang="en-US" sz="2000" b="1" baseline="30000" dirty="0">
                <a:latin typeface="Uni Sans Regular" panose="00000500000000000000" pitchFamily="50" charset="0"/>
              </a:rPr>
              <a:t> </a:t>
            </a:r>
            <a:endParaRPr lang="en-US" sz="2000" dirty="0"/>
          </a:p>
        </p:txBody>
      </p:sp>
      <p:pic>
        <p:nvPicPr>
          <p:cNvPr id="10" name="Picture Placeholder 9" descr="A smoke coming out of a crater&#10;&#10;Description automatically generated">
            <a:extLst>
              <a:ext uri="{FF2B5EF4-FFF2-40B4-BE49-F238E27FC236}">
                <a16:creationId xmlns:a16="http://schemas.microsoft.com/office/drawing/2014/main" id="{5615ACE8-CF52-9381-C105-D3D0333C37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9574" b="19574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A8A8C1-A91F-F7E4-F31E-AE684E14338B}"/>
              </a:ext>
            </a:extLst>
          </p:cNvPr>
          <p:cNvSpPr txBox="1"/>
          <p:nvPr/>
        </p:nvSpPr>
        <p:spPr>
          <a:xfrm>
            <a:off x="8705290" y="3414593"/>
            <a:ext cx="326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Illustration by Natalie Renier (WHOI)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729E88-3E87-65A6-0C9C-E0AD897E0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" y="2416977"/>
            <a:ext cx="1245433" cy="124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477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7054E-6F32-A09B-CFCF-9C5BC3181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F9E4B-F8F4-53E0-2EF3-396CEE2FA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57" y="103983"/>
            <a:ext cx="10434393" cy="522171"/>
          </a:xfrm>
        </p:spPr>
        <p:txBody>
          <a:bodyPr/>
          <a:lstStyle/>
          <a:p>
            <a:r>
              <a:rPr lang="en-US" dirty="0"/>
              <a:t>Dispersal of Plume Particles</a:t>
            </a:r>
          </a:p>
        </p:txBody>
      </p:sp>
      <p:pic>
        <p:nvPicPr>
          <p:cNvPr id="4" name="Picture 3" descr="A red and blue square with numbers and a blue dot&#10;&#10;Description automatically generated with medium confidence">
            <a:extLst>
              <a:ext uri="{FF2B5EF4-FFF2-40B4-BE49-F238E27FC236}">
                <a16:creationId xmlns:a16="http://schemas.microsoft.com/office/drawing/2014/main" id="{6FBE6B36-9C59-C5D9-5110-9C149C300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445" y="733707"/>
            <a:ext cx="5390585" cy="5390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F84863-17C2-3604-697F-B8E659A03DB8}"/>
              </a:ext>
            </a:extLst>
          </p:cNvPr>
          <p:cNvSpPr txBox="1"/>
          <p:nvPr/>
        </p:nvSpPr>
        <p:spPr>
          <a:xfrm>
            <a:off x="5882160" y="3234519"/>
            <a:ext cx="826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MEF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FD6E0F-95B4-C01B-28E7-6CB1EA5800FF}"/>
              </a:ext>
            </a:extLst>
          </p:cNvPr>
          <p:cNvCxnSpPr/>
          <p:nvPr/>
        </p:nvCxnSpPr>
        <p:spPr>
          <a:xfrm flipH="1" flipV="1">
            <a:off x="5866644" y="2926279"/>
            <a:ext cx="334978" cy="3598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64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64891-D172-EA42-CD5E-E3BFEE8CC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/>
              <a:t>Acknowledgements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9B96D0-E3A7-7F58-2F69-64FDF9F48D0C}"/>
              </a:ext>
            </a:extLst>
          </p:cNvPr>
          <p:cNvSpPr txBox="1"/>
          <p:nvPr/>
        </p:nvSpPr>
        <p:spPr>
          <a:xfrm>
            <a:off x="604838" y="1621552"/>
            <a:ext cx="82200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ni Sans Regular" panose="00000500000000000000" pitchFamily="50" charset="0"/>
              </a:rPr>
              <a:t>Atlantis AT50-15 crew members</a:t>
            </a:r>
          </a:p>
          <a:p>
            <a:endParaRPr lang="en-US" sz="2800" b="1" dirty="0">
              <a:latin typeface="Uni Sans Regular" panose="00000500000000000000" pitchFamily="50" charset="0"/>
            </a:endParaRPr>
          </a:p>
          <a:p>
            <a:r>
              <a:rPr lang="en-US" sz="2800" b="1" dirty="0">
                <a:latin typeface="Uni Sans Regular" panose="00000500000000000000" pitchFamily="50" charset="0"/>
              </a:rPr>
              <a:t>Sentry team members</a:t>
            </a:r>
          </a:p>
          <a:p>
            <a:endParaRPr lang="en-US" sz="2800" dirty="0"/>
          </a:p>
        </p:txBody>
      </p:sp>
      <p:pic>
        <p:nvPicPr>
          <p:cNvPr id="8" name="Picture 7" descr="A yellow and white submarine with a cartoon face on it&#10;&#10;Description automatically generated">
            <a:extLst>
              <a:ext uri="{FF2B5EF4-FFF2-40B4-BE49-F238E27FC236}">
                <a16:creationId xmlns:a16="http://schemas.microsoft.com/office/drawing/2014/main" id="{8057D67E-AE1D-EE0A-4FF2-BEC943EFD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325" y="2116132"/>
            <a:ext cx="6319837" cy="42132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A25B6B-C507-E0F2-D4FC-CA1E5C336774}"/>
              </a:ext>
            </a:extLst>
          </p:cNvPr>
          <p:cNvSpPr txBox="1"/>
          <p:nvPr/>
        </p:nvSpPr>
        <p:spPr>
          <a:xfrm>
            <a:off x="9484234" y="6354431"/>
            <a:ext cx="2102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rgbClr val="E8D3A2"/>
                </a:solidFill>
              </a:rPr>
              <a:t>Photo by Chris German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6784FC-3A23-D729-7119-ADCD40D47600}"/>
              </a:ext>
            </a:extLst>
          </p:cNvPr>
          <p:cNvSpPr txBox="1"/>
          <p:nvPr/>
        </p:nvSpPr>
        <p:spPr>
          <a:xfrm>
            <a:off x="5267325" y="2252494"/>
            <a:ext cx="210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srgbClr val="4B2E83"/>
                </a:solidFill>
                <a:latin typeface="Uni Sans Regular" panose="00000500000000000000" pitchFamily="50" charset="0"/>
              </a:rPr>
              <a:t>Thank you, Sentry!!!</a:t>
            </a:r>
          </a:p>
        </p:txBody>
      </p:sp>
    </p:spTree>
    <p:extLst>
      <p:ext uri="{BB962C8B-B14F-4D97-AF65-F5344CB8AC3E}">
        <p14:creationId xmlns:p14="http://schemas.microsoft.com/office/powerpoint/2010/main" val="2411889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moke coming out of a crater&#10;&#10;Description automatically generated">
            <a:extLst>
              <a:ext uri="{FF2B5EF4-FFF2-40B4-BE49-F238E27FC236}">
                <a16:creationId xmlns:a16="http://schemas.microsoft.com/office/drawing/2014/main" id="{700F8E8E-2556-5608-A336-BA7B28C7E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819" y="1499020"/>
            <a:ext cx="7291887" cy="372389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757" y="125229"/>
            <a:ext cx="9993225" cy="998440"/>
          </a:xfrm>
          <a:prstGeom prst="rect">
            <a:avLst/>
          </a:prstGeom>
        </p:spPr>
        <p:txBody>
          <a:bodyPr/>
          <a:lstStyle/>
          <a:p>
            <a:r>
              <a:rPr lang="en-US" sz="3000" dirty="0"/>
              <a:t>Hydrothermal Estuaries: What sets the flux of hydrothermal Fe &amp; Mn to the Deep Ocean Interior?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56EB6F-2D52-C453-218C-AD92A6B2C6E8}"/>
              </a:ext>
            </a:extLst>
          </p:cNvPr>
          <p:cNvSpPr txBox="1"/>
          <p:nvPr/>
        </p:nvSpPr>
        <p:spPr>
          <a:xfrm>
            <a:off x="418247" y="1098754"/>
            <a:ext cx="450639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CTD Yo-Yos at MEF and High Rise: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plume heights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Survey depth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Numerical modeling: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plume dispersion forecasts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AUV </a:t>
            </a:r>
            <a:r>
              <a:rPr lang="en-US" sz="2000" i="1" dirty="0"/>
              <a:t>Sentry</a:t>
            </a:r>
            <a:r>
              <a:rPr lang="en-US" sz="2000" dirty="0"/>
              <a:t>: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plume surveys, in-situ sampling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Collection of water samples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Standard shipboard CTD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Specialized trace-metal CTD.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ONC mooring data: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model validation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real-time near-field dispersion directions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010F1F7-EE84-9A08-8FEE-7333FF462C22}"/>
              </a:ext>
            </a:extLst>
          </p:cNvPr>
          <p:cNvCxnSpPr>
            <a:cxnSpLocks/>
          </p:cNvCxnSpPr>
          <p:nvPr/>
        </p:nvCxnSpPr>
        <p:spPr>
          <a:xfrm>
            <a:off x="5186601" y="2638273"/>
            <a:ext cx="3057992" cy="0"/>
          </a:xfrm>
          <a:prstGeom prst="straightConnector1">
            <a:avLst/>
          </a:prstGeom>
          <a:ln w="12700">
            <a:solidFill>
              <a:srgbClr val="E8E3D3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372597" y="2812271"/>
            <a:ext cx="2452269" cy="829818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>
                <a:solidFill>
                  <a:srgbClr val="E8E3D3"/>
                </a:solidFill>
              </a:rPr>
              <a:t>Spatial Scale:  </a:t>
            </a:r>
          </a:p>
          <a:p>
            <a:r>
              <a:rPr lang="en-US" sz="2400" b="1" dirty="0">
                <a:solidFill>
                  <a:srgbClr val="E8E3D3"/>
                </a:solidFill>
              </a:rPr>
              <a:t>&lt; 100 km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495CDD-29B2-3CAD-F5C0-6ED1FB907834}"/>
              </a:ext>
            </a:extLst>
          </p:cNvPr>
          <p:cNvSpPr txBox="1">
            <a:spLocks/>
          </p:cNvSpPr>
          <p:nvPr/>
        </p:nvSpPr>
        <p:spPr>
          <a:xfrm>
            <a:off x="9709752" y="4283805"/>
            <a:ext cx="2034022" cy="8298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000" b="0" i="0" kern="1200" baseline="0">
                <a:solidFill>
                  <a:schemeClr val="tx1"/>
                </a:solidFill>
                <a:latin typeface="Uni Sans Regular"/>
                <a:ea typeface="+mn-ea"/>
                <a:cs typeface="Uni Sans Regular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E8E3D3"/>
                </a:solidFill>
              </a:rPr>
              <a:t>Hydrothermal Estuary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7FAB4-6694-ACC4-9519-FD71CB9E0018}"/>
              </a:ext>
            </a:extLst>
          </p:cNvPr>
          <p:cNvSpPr txBox="1"/>
          <p:nvPr/>
        </p:nvSpPr>
        <p:spPr>
          <a:xfrm>
            <a:off x="4591946" y="4921927"/>
            <a:ext cx="326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Illustration by Natalie Renier (WHOI)</a:t>
            </a:r>
          </a:p>
        </p:txBody>
      </p:sp>
    </p:spTree>
    <p:extLst>
      <p:ext uri="{BB962C8B-B14F-4D97-AF65-F5344CB8AC3E}">
        <p14:creationId xmlns:p14="http://schemas.microsoft.com/office/powerpoint/2010/main" val="1399137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757" y="365069"/>
            <a:ext cx="10672235" cy="60929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Plume Height Observations from CTD </a:t>
            </a:r>
            <a:r>
              <a:rPr lang="en-US" dirty="0" err="1"/>
              <a:t>YoYo</a:t>
            </a:r>
            <a:r>
              <a:rPr lang="en-US" dirty="0"/>
              <a:t> Cast at High Rise </a:t>
            </a:r>
            <a:br>
              <a:rPr lang="en-US" dirty="0"/>
            </a:br>
            <a:r>
              <a:rPr lang="en-US" sz="2000" dirty="0">
                <a:solidFill>
                  <a:srgbClr val="E8D3A2"/>
                </a:solidFill>
                <a:latin typeface="Uni Sans Regular" panose="00000500000000000000" pitchFamily="50" charset="0"/>
              </a:rPr>
              <a:t>Duration: ~ 13 hours; Start Time: 10 AM UTC on Aug 31</a:t>
            </a:r>
            <a:r>
              <a:rPr lang="en-US" sz="2000" baseline="30000" dirty="0">
                <a:solidFill>
                  <a:srgbClr val="E8D3A2"/>
                </a:solidFill>
                <a:latin typeface="Uni Sans Regular" panose="00000500000000000000" pitchFamily="50" charset="0"/>
              </a:rPr>
              <a:t>st</a:t>
            </a:r>
            <a:r>
              <a:rPr lang="en-US" sz="2000" dirty="0">
                <a:solidFill>
                  <a:srgbClr val="E8D3A2"/>
                </a:solidFill>
                <a:latin typeface="Uni Sans Regular" panose="00000500000000000000" pitchFamily="50" charset="0"/>
              </a:rPr>
              <a:t>, 2023; Source Depth: 2176 m:</a:t>
            </a:r>
          </a:p>
        </p:txBody>
      </p:sp>
      <p:pic>
        <p:nvPicPr>
          <p:cNvPr id="5" name="Picture 4" descr="A screen shot of a graph&#10;&#10;Description automatically generated">
            <a:extLst>
              <a:ext uri="{FF2B5EF4-FFF2-40B4-BE49-F238E27FC236}">
                <a16:creationId xmlns:a16="http://schemas.microsoft.com/office/drawing/2014/main" id="{B5E5089D-0683-0D6F-058C-63272F963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r="3244"/>
          <a:stretch/>
        </p:blipFill>
        <p:spPr>
          <a:xfrm>
            <a:off x="479832" y="1108679"/>
            <a:ext cx="11343992" cy="50729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09B134-EE9B-69D8-BF76-469C47F2D092}"/>
              </a:ext>
            </a:extLst>
          </p:cNvPr>
          <p:cNvSpPr txBox="1"/>
          <p:nvPr/>
        </p:nvSpPr>
        <p:spPr>
          <a:xfrm>
            <a:off x="5758002" y="2227151"/>
            <a:ext cx="146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B2E83"/>
                </a:solidFill>
              </a:rPr>
              <a:t>Max Height: </a:t>
            </a:r>
          </a:p>
          <a:p>
            <a:r>
              <a:rPr lang="en-US" b="1" dirty="0">
                <a:solidFill>
                  <a:srgbClr val="4B2E83"/>
                </a:solidFill>
              </a:rPr>
              <a:t>&gt; 300 m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D60B2B-28DC-0103-4CA5-E28137C334F1}"/>
              </a:ext>
            </a:extLst>
          </p:cNvPr>
          <p:cNvCxnSpPr/>
          <p:nvPr/>
        </p:nvCxnSpPr>
        <p:spPr>
          <a:xfrm>
            <a:off x="4973370" y="2969536"/>
            <a:ext cx="2245260" cy="0"/>
          </a:xfrm>
          <a:prstGeom prst="line">
            <a:avLst/>
          </a:prstGeom>
          <a:ln w="1587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51A593-3920-9F3F-B3B9-559CF2EA14D9}"/>
              </a:ext>
            </a:extLst>
          </p:cNvPr>
          <p:cNvCxnSpPr/>
          <p:nvPr/>
        </p:nvCxnSpPr>
        <p:spPr>
          <a:xfrm>
            <a:off x="1166388" y="2969536"/>
            <a:ext cx="2245260" cy="0"/>
          </a:xfrm>
          <a:prstGeom prst="line">
            <a:avLst/>
          </a:prstGeom>
          <a:ln w="1587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78ADCB-235F-2F7F-C3E0-BB544422DC49}"/>
              </a:ext>
            </a:extLst>
          </p:cNvPr>
          <p:cNvCxnSpPr/>
          <p:nvPr/>
        </p:nvCxnSpPr>
        <p:spPr>
          <a:xfrm>
            <a:off x="8819586" y="2969536"/>
            <a:ext cx="2245260" cy="0"/>
          </a:xfrm>
          <a:prstGeom prst="line">
            <a:avLst/>
          </a:prstGeom>
          <a:ln w="1587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4FC0D57-61C8-D2DA-CCC9-1FED4AD1EE49}"/>
              </a:ext>
            </a:extLst>
          </p:cNvPr>
          <p:cNvSpPr txBox="1"/>
          <p:nvPr/>
        </p:nvSpPr>
        <p:spPr>
          <a:xfrm>
            <a:off x="1204111" y="4020764"/>
            <a:ext cx="11724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Uni Sans Regular" panose="00000500000000000000" pitchFamily="50" charset="0"/>
              </a:rPr>
              <a:t>Neutrally buoyant plume fluid is ‘spicier’ (warmer and saltier) than seawater</a:t>
            </a:r>
          </a:p>
        </p:txBody>
      </p:sp>
    </p:spTree>
    <p:extLst>
      <p:ext uri="{BB962C8B-B14F-4D97-AF65-F5344CB8AC3E}">
        <p14:creationId xmlns:p14="http://schemas.microsoft.com/office/powerpoint/2010/main" val="289097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74FCE-0358-F471-27E1-0EFB73095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68EFF52-6A9E-940B-AE74-51AEEC945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57" y="365069"/>
            <a:ext cx="10434393" cy="60929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Numerical Modeling for Plume Dispersion Forecasts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238BDB-92CB-FF48-0816-D5A548CA4F42}"/>
              </a:ext>
            </a:extLst>
          </p:cNvPr>
          <p:cNvSpPr txBox="1"/>
          <p:nvPr/>
        </p:nvSpPr>
        <p:spPr>
          <a:xfrm>
            <a:off x="707064" y="959560"/>
            <a:ext cx="5503616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Model: Regional Ocean Modeling System (ROMS).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Model forcing: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Lateral boundaries: 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Non-Tidal: Global Ocean Physics Analysis and Forecast ( daily averages )  (</a:t>
            </a:r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https://doi.org/10.48670/moi-00016</a:t>
            </a:r>
            <a:r>
              <a:rPr lang="en-US" sz="2000" b="0" i="0" u="none" strike="noStrike" dirty="0">
                <a:effectLst/>
              </a:rPr>
              <a:t>)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Tidal: TPXO global tidal solution (Egbert and </a:t>
            </a:r>
            <a:r>
              <a:rPr lang="en-US" sz="2000" dirty="0" err="1"/>
              <a:t>Erofeeva</a:t>
            </a:r>
            <a:r>
              <a:rPr lang="en-US" sz="2000" dirty="0"/>
              <a:t>, 2002)   </a:t>
            </a:r>
            <a:endParaRPr lang="en-US" sz="2000" b="0" i="0" u="none" strike="noStrike" dirty="0">
              <a:effectLst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Surface: 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000" dirty="0"/>
              <a:t>ECMWF Forecasts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Horizontal Resolutions: ~ 80 m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Vertical Resolution: 64 layers, ~7 m near ridge crest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Picture 7" descr="A blue and yellow map&#10;&#10;Description automatically generated">
            <a:extLst>
              <a:ext uri="{FF2B5EF4-FFF2-40B4-BE49-F238E27FC236}">
                <a16:creationId xmlns:a16="http://schemas.microsoft.com/office/drawing/2014/main" id="{0C376385-3B7E-8013-777B-0BF13A6B0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780" y="965308"/>
            <a:ext cx="5815246" cy="581524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E182EF3-7422-5DD1-40C7-BF2B6DBBCB70}"/>
              </a:ext>
            </a:extLst>
          </p:cNvPr>
          <p:cNvCxnSpPr/>
          <p:nvPr/>
        </p:nvCxnSpPr>
        <p:spPr>
          <a:xfrm>
            <a:off x="8157028" y="1378857"/>
            <a:ext cx="2569029" cy="972457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43E24A5-9FAE-19AA-E859-D4C37DABCD7E}"/>
              </a:ext>
            </a:extLst>
          </p:cNvPr>
          <p:cNvCxnSpPr>
            <a:cxnSpLocks/>
          </p:cNvCxnSpPr>
          <p:nvPr/>
        </p:nvCxnSpPr>
        <p:spPr>
          <a:xfrm flipV="1">
            <a:off x="9710057" y="2627086"/>
            <a:ext cx="1255650" cy="3531791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0CC28B5-361C-3F65-DE03-2B86C57E410F}"/>
              </a:ext>
            </a:extLst>
          </p:cNvPr>
          <p:cNvSpPr txBox="1"/>
          <p:nvPr/>
        </p:nvSpPr>
        <p:spPr>
          <a:xfrm rot="1211291">
            <a:off x="9114365" y="1572512"/>
            <a:ext cx="118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B2E83"/>
                </a:solidFill>
              </a:rPr>
              <a:t>52 km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D66DD1-7812-34BE-75DD-2C208468A0BD}"/>
              </a:ext>
            </a:extLst>
          </p:cNvPr>
          <p:cNvSpPr txBox="1"/>
          <p:nvPr/>
        </p:nvSpPr>
        <p:spPr>
          <a:xfrm rot="17314684">
            <a:off x="9786930" y="4937928"/>
            <a:ext cx="118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B2E83"/>
                </a:solidFill>
              </a:rPr>
              <a:t>66 km</a:t>
            </a:r>
          </a:p>
        </p:txBody>
      </p:sp>
    </p:spTree>
    <p:extLst>
      <p:ext uri="{BB962C8B-B14F-4D97-AF65-F5344CB8AC3E}">
        <p14:creationId xmlns:p14="http://schemas.microsoft.com/office/powerpoint/2010/main" val="2305256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F0088-57CF-BAB0-B977-2825C7814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57" y="123555"/>
            <a:ext cx="7349613" cy="522171"/>
          </a:xfrm>
        </p:spPr>
        <p:txBody>
          <a:bodyPr/>
          <a:lstStyle/>
          <a:p>
            <a:r>
              <a:rPr lang="en-US" dirty="0"/>
              <a:t>Modeling of Hydrothermal Venting</a:t>
            </a:r>
          </a:p>
        </p:txBody>
      </p:sp>
      <p:pic>
        <p:nvPicPr>
          <p:cNvPr id="5" name="Picture 4" descr="A map of a sea&#10;&#10;Description automatically generated with medium confidence">
            <a:extLst>
              <a:ext uri="{FF2B5EF4-FFF2-40B4-BE49-F238E27FC236}">
                <a16:creationId xmlns:a16="http://schemas.microsoft.com/office/drawing/2014/main" id="{DB1E663E-7856-4A8A-B088-B4937A47A0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50" t="3999" r="12029" b="5622"/>
          <a:stretch/>
        </p:blipFill>
        <p:spPr>
          <a:xfrm>
            <a:off x="6587358" y="695485"/>
            <a:ext cx="4832099" cy="5868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34FAC0-C231-2B11-AA4E-5FACFD207F04}"/>
              </a:ext>
            </a:extLst>
          </p:cNvPr>
          <p:cNvSpPr txBox="1"/>
          <p:nvPr/>
        </p:nvSpPr>
        <p:spPr>
          <a:xfrm>
            <a:off x="8954040" y="3680066"/>
            <a:ext cx="1385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B2E83"/>
                </a:solidFill>
              </a:rPr>
              <a:t>ONC Moorings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DE9198F-67F9-C312-0268-A53A2C309CFC}"/>
              </a:ext>
            </a:extLst>
          </p:cNvPr>
          <p:cNvCxnSpPr/>
          <p:nvPr/>
        </p:nvCxnSpPr>
        <p:spPr>
          <a:xfrm flipH="1">
            <a:off x="8669656" y="3963785"/>
            <a:ext cx="615635" cy="1358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3BDAFE-3254-9C58-9B9B-3C98E6E9F073}"/>
              </a:ext>
            </a:extLst>
          </p:cNvPr>
          <p:cNvCxnSpPr>
            <a:cxnSpLocks/>
          </p:cNvCxnSpPr>
          <p:nvPr/>
        </p:nvCxnSpPr>
        <p:spPr>
          <a:xfrm flipH="1" flipV="1">
            <a:off x="8852943" y="3319524"/>
            <a:ext cx="432348" cy="6115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8DA13F8-155F-65ED-D036-800F29BC6AEC}"/>
              </a:ext>
            </a:extLst>
          </p:cNvPr>
          <p:cNvSpPr txBox="1"/>
          <p:nvPr/>
        </p:nvSpPr>
        <p:spPr>
          <a:xfrm>
            <a:off x="628243" y="727286"/>
            <a:ext cx="5697606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Bottom Heat Sources: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Area: 3 by 3 cells, ~ 240 m by 240 m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Heat transfer rate: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135 MW ( Mothra ) ( Kellog 2011 )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1500 MW ( MEF )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1800 MW ( High Rise )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68 MW ( Salty Dawg ) ( Kellog 2011 )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4.5 MW ( Sasquatch ) ( Kellog 2011 )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Heat transfers at MEF and High Rise determined from model-observation matching.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Likely overestimated due to model’s limitations: </a:t>
            </a:r>
          </a:p>
          <a:p>
            <a:pPr marL="16573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Large, uniform plume source</a:t>
            </a:r>
          </a:p>
          <a:p>
            <a:pPr marL="16573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Hydrostatic approximation</a:t>
            </a:r>
          </a:p>
        </p:txBody>
      </p:sp>
    </p:spTree>
    <p:extLst>
      <p:ext uri="{BB962C8B-B14F-4D97-AF65-F5344CB8AC3E}">
        <p14:creationId xmlns:p14="http://schemas.microsoft.com/office/powerpoint/2010/main" val="781670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924D9-5370-2792-FF6E-549CF5C44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BB5FA-C7ED-3DF0-4723-1847B96A2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56" y="123555"/>
            <a:ext cx="9566525" cy="1000707"/>
          </a:xfrm>
        </p:spPr>
        <p:txBody>
          <a:bodyPr/>
          <a:lstStyle/>
          <a:p>
            <a:r>
              <a:rPr lang="en-US" dirty="0"/>
              <a:t>Plume Height at High Rise: </a:t>
            </a:r>
            <a:br>
              <a:rPr lang="en-US" dirty="0"/>
            </a:br>
            <a:r>
              <a:rPr lang="en-US" dirty="0"/>
              <a:t>Model – Observation Comparison </a:t>
            </a:r>
          </a:p>
        </p:txBody>
      </p:sp>
      <p:pic>
        <p:nvPicPr>
          <p:cNvPr id="7" name="Picture 6" descr="A graph of a river&#10;&#10;Description automatically generated with medium confidence">
            <a:extLst>
              <a:ext uri="{FF2B5EF4-FFF2-40B4-BE49-F238E27FC236}">
                <a16:creationId xmlns:a16="http://schemas.microsoft.com/office/drawing/2014/main" id="{2CFFA923-4A8E-AF2E-F275-54C86BDC14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37"/>
          <a:stretch/>
        </p:blipFill>
        <p:spPr>
          <a:xfrm>
            <a:off x="671756" y="1124262"/>
            <a:ext cx="10634311" cy="51716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572925-4535-45A4-5FCD-A3BAA1D3CBBB}"/>
              </a:ext>
            </a:extLst>
          </p:cNvPr>
          <p:cNvSpPr txBox="1"/>
          <p:nvPr/>
        </p:nvSpPr>
        <p:spPr>
          <a:xfrm>
            <a:off x="3702867" y="2124969"/>
            <a:ext cx="18106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Uni Sans Regular" panose="00000500000000000000" pitchFamily="50" charset="0"/>
              </a:rPr>
              <a:t>Neutrally buoyant plume fluid is ‘spicier’ (warmer and saltier) than seawater</a:t>
            </a:r>
          </a:p>
        </p:txBody>
      </p:sp>
    </p:spTree>
    <p:extLst>
      <p:ext uri="{BB962C8B-B14F-4D97-AF65-F5344CB8AC3E}">
        <p14:creationId xmlns:p14="http://schemas.microsoft.com/office/powerpoint/2010/main" val="100905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87541-DE8E-0D59-3EA5-A1FDA9688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94CD5-876B-1C11-8068-4342B0AC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56" y="123555"/>
            <a:ext cx="9566525" cy="1000707"/>
          </a:xfrm>
        </p:spPr>
        <p:txBody>
          <a:bodyPr/>
          <a:lstStyle/>
          <a:p>
            <a:r>
              <a:rPr lang="en-US" dirty="0"/>
              <a:t>Flow Velocities at ONC RCM-SW: </a:t>
            </a:r>
            <a:br>
              <a:rPr lang="en-US" dirty="0"/>
            </a:br>
            <a:r>
              <a:rPr lang="en-US" dirty="0"/>
              <a:t>Model – Observation Comparison </a:t>
            </a:r>
          </a:p>
        </p:txBody>
      </p:sp>
      <p:pic>
        <p:nvPicPr>
          <p:cNvPr id="4" name="Picture 3" descr="A diagram of a plane&#10;&#10;Description automatically generated with medium confidence">
            <a:extLst>
              <a:ext uri="{FF2B5EF4-FFF2-40B4-BE49-F238E27FC236}">
                <a16:creationId xmlns:a16="http://schemas.microsoft.com/office/drawing/2014/main" id="{366C7FFE-3A49-F6A7-3A11-AFB771FEB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54" y="1124262"/>
            <a:ext cx="5486400" cy="2743200"/>
          </a:xfrm>
          <a:prstGeom prst="rect">
            <a:avLst/>
          </a:prstGeom>
        </p:spPr>
      </p:pic>
      <p:pic>
        <p:nvPicPr>
          <p:cNvPr id="6" name="Picture 5" descr="A diagram of a car&#10;&#10;Description automatically generated with medium confidence">
            <a:extLst>
              <a:ext uri="{FF2B5EF4-FFF2-40B4-BE49-F238E27FC236}">
                <a16:creationId xmlns:a16="http://schemas.microsoft.com/office/drawing/2014/main" id="{E99868A1-FD6E-90A5-9CCA-E27284130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254" y="1124262"/>
            <a:ext cx="5486400" cy="2743200"/>
          </a:xfrm>
          <a:prstGeom prst="rect">
            <a:avLst/>
          </a:prstGeom>
        </p:spPr>
      </p:pic>
      <p:pic>
        <p:nvPicPr>
          <p:cNvPr id="9" name="Picture 8" descr="A diagram of a data&#10;&#10;Description automatically generated with medium confidence">
            <a:extLst>
              <a:ext uri="{FF2B5EF4-FFF2-40B4-BE49-F238E27FC236}">
                <a16:creationId xmlns:a16="http://schemas.microsoft.com/office/drawing/2014/main" id="{E73FC01B-ED41-4620-3AE7-6FF583B9B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54" y="3671426"/>
            <a:ext cx="5486400" cy="2743200"/>
          </a:xfrm>
          <a:prstGeom prst="rect">
            <a:avLst/>
          </a:prstGeom>
        </p:spPr>
      </p:pic>
      <p:pic>
        <p:nvPicPr>
          <p:cNvPr id="11" name="Picture 10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D0A4504D-9A51-7D56-41EC-F1BE6A5963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943"/>
          <a:stretch/>
        </p:blipFill>
        <p:spPr>
          <a:xfrm>
            <a:off x="5802254" y="3987340"/>
            <a:ext cx="6073892" cy="23074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C629CA-F0BD-F8B7-470C-EE0FCA5266CA}"/>
              </a:ext>
            </a:extLst>
          </p:cNvPr>
          <p:cNvSpPr txBox="1"/>
          <p:nvPr/>
        </p:nvSpPr>
        <p:spPr>
          <a:xfrm>
            <a:off x="903346" y="1330859"/>
            <a:ext cx="99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50 mab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5D7E0B-52D6-B103-D999-D2B0CD96653F}"/>
              </a:ext>
            </a:extLst>
          </p:cNvPr>
          <p:cNvSpPr txBox="1"/>
          <p:nvPr/>
        </p:nvSpPr>
        <p:spPr>
          <a:xfrm>
            <a:off x="6389746" y="1334455"/>
            <a:ext cx="116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125 mab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C5E72E-18FE-059A-8926-CD84DAEB4C96}"/>
              </a:ext>
            </a:extLst>
          </p:cNvPr>
          <p:cNvSpPr txBox="1"/>
          <p:nvPr/>
        </p:nvSpPr>
        <p:spPr>
          <a:xfrm>
            <a:off x="903346" y="3706814"/>
            <a:ext cx="116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200 mab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810046-6D9F-47EA-738B-673C6543DF9B}"/>
              </a:ext>
            </a:extLst>
          </p:cNvPr>
          <p:cNvSpPr txBox="1"/>
          <p:nvPr/>
        </p:nvSpPr>
        <p:spPr>
          <a:xfrm>
            <a:off x="4459137" y="4511487"/>
            <a:ext cx="1343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Uni Sans Regular" panose="00000500000000000000" pitchFamily="50" charset="0"/>
              </a:rPr>
              <a:t>1.5 cm/s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3FCDD0-C1DD-366B-E23F-E7E44F066386}"/>
              </a:ext>
            </a:extLst>
          </p:cNvPr>
          <p:cNvSpPr txBox="1"/>
          <p:nvPr/>
        </p:nvSpPr>
        <p:spPr>
          <a:xfrm>
            <a:off x="6315810" y="4043880"/>
            <a:ext cx="116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Eastward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EFA7B0-9C3E-1CB5-9663-E200A3268269}"/>
              </a:ext>
            </a:extLst>
          </p:cNvPr>
          <p:cNvSpPr txBox="1"/>
          <p:nvPr/>
        </p:nvSpPr>
        <p:spPr>
          <a:xfrm>
            <a:off x="6305248" y="5043026"/>
            <a:ext cx="1254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Northward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BE00C0-20F9-B520-A679-988D34AC1513}"/>
              </a:ext>
            </a:extLst>
          </p:cNvPr>
          <p:cNvSpPr txBox="1"/>
          <p:nvPr/>
        </p:nvSpPr>
        <p:spPr>
          <a:xfrm>
            <a:off x="4459136" y="1952953"/>
            <a:ext cx="1343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Uni Sans Regular" panose="00000500000000000000" pitchFamily="50" charset="0"/>
              </a:rPr>
              <a:t>1.5 cm/s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4A0BDF-5ED0-6799-B2D5-C817D79676E7}"/>
              </a:ext>
            </a:extLst>
          </p:cNvPr>
          <p:cNvSpPr txBox="1"/>
          <p:nvPr/>
        </p:nvSpPr>
        <p:spPr>
          <a:xfrm>
            <a:off x="9945537" y="1952953"/>
            <a:ext cx="1343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Uni Sans Regular" panose="00000500000000000000" pitchFamily="50" charset="0"/>
              </a:rPr>
              <a:t>1.5 cm/s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819B1A-014F-F9A8-D901-6D224BA6595C}"/>
              </a:ext>
            </a:extLst>
          </p:cNvPr>
          <p:cNvSpPr txBox="1"/>
          <p:nvPr/>
        </p:nvSpPr>
        <p:spPr>
          <a:xfrm>
            <a:off x="2387495" y="1317240"/>
            <a:ext cx="1343117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A151B-04FC-C8EE-26DF-2CD677A936FE}"/>
              </a:ext>
            </a:extLst>
          </p:cNvPr>
          <p:cNvSpPr txBox="1"/>
          <p:nvPr/>
        </p:nvSpPr>
        <p:spPr>
          <a:xfrm>
            <a:off x="2387496" y="2440866"/>
            <a:ext cx="1343117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C4806-5310-0686-DCF7-FCEC788A7F2E}"/>
              </a:ext>
            </a:extLst>
          </p:cNvPr>
          <p:cNvSpPr txBox="1"/>
          <p:nvPr/>
        </p:nvSpPr>
        <p:spPr>
          <a:xfrm>
            <a:off x="2387494" y="3839358"/>
            <a:ext cx="1343117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70B89A-39DF-AEC3-4CDC-9C9C52A22019}"/>
              </a:ext>
            </a:extLst>
          </p:cNvPr>
          <p:cNvSpPr txBox="1"/>
          <p:nvPr/>
        </p:nvSpPr>
        <p:spPr>
          <a:xfrm>
            <a:off x="2387495" y="4962984"/>
            <a:ext cx="1343117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C7F6DC-8620-481E-1CFD-3F9EBDCEAD77}"/>
              </a:ext>
            </a:extLst>
          </p:cNvPr>
          <p:cNvSpPr txBox="1"/>
          <p:nvPr/>
        </p:nvSpPr>
        <p:spPr>
          <a:xfrm>
            <a:off x="7873893" y="1284708"/>
            <a:ext cx="1343117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30B2EF-7C88-71A1-9300-BCD49BC41067}"/>
              </a:ext>
            </a:extLst>
          </p:cNvPr>
          <p:cNvSpPr txBox="1"/>
          <p:nvPr/>
        </p:nvSpPr>
        <p:spPr>
          <a:xfrm>
            <a:off x="7873894" y="2408334"/>
            <a:ext cx="1343117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D107D6-B0E3-B3CB-C46C-48C3333A465C}"/>
              </a:ext>
            </a:extLst>
          </p:cNvPr>
          <p:cNvSpPr txBox="1"/>
          <p:nvPr/>
        </p:nvSpPr>
        <p:spPr>
          <a:xfrm>
            <a:off x="10118756" y="4087684"/>
            <a:ext cx="116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200 mab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0D3976F-1583-B1E2-AF9D-656B8A1FE738}"/>
              </a:ext>
            </a:extLst>
          </p:cNvPr>
          <p:cNvCxnSpPr/>
          <p:nvPr/>
        </p:nvCxnSpPr>
        <p:spPr>
          <a:xfrm>
            <a:off x="10447699" y="5147650"/>
            <a:ext cx="407406" cy="0"/>
          </a:xfrm>
          <a:prstGeom prst="line">
            <a:avLst/>
          </a:prstGeom>
          <a:ln>
            <a:solidFill>
              <a:srgbClr val="78B4D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04484E-364D-2349-4BCA-799D8604BC19}"/>
              </a:ext>
            </a:extLst>
          </p:cNvPr>
          <p:cNvCxnSpPr/>
          <p:nvPr/>
        </p:nvCxnSpPr>
        <p:spPr>
          <a:xfrm>
            <a:off x="10456752" y="5332316"/>
            <a:ext cx="407406" cy="0"/>
          </a:xfrm>
          <a:prstGeom prst="line">
            <a:avLst/>
          </a:prstGeom>
          <a:ln>
            <a:solidFill>
              <a:srgbClr val="ECAA8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0073115-747D-483D-6B17-6EEA348B0454}"/>
              </a:ext>
            </a:extLst>
          </p:cNvPr>
          <p:cNvSpPr txBox="1"/>
          <p:nvPr/>
        </p:nvSpPr>
        <p:spPr>
          <a:xfrm>
            <a:off x="10855104" y="4953931"/>
            <a:ext cx="92345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Model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EE78C0-96B1-A8D3-0F8E-3EB7F4AB59C5}"/>
              </a:ext>
            </a:extLst>
          </p:cNvPr>
          <p:cNvSpPr txBox="1"/>
          <p:nvPr/>
        </p:nvSpPr>
        <p:spPr>
          <a:xfrm>
            <a:off x="10864158" y="5209322"/>
            <a:ext cx="92345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498082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21647-F4EA-F37D-087D-05CD2D1A2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57" y="103983"/>
            <a:ext cx="11170176" cy="522171"/>
          </a:xfrm>
        </p:spPr>
        <p:txBody>
          <a:bodyPr/>
          <a:lstStyle/>
          <a:p>
            <a:r>
              <a:rPr lang="en-US" dirty="0"/>
              <a:t>Simulated Plume Dispersion (Aug 26</a:t>
            </a:r>
            <a:r>
              <a:rPr lang="en-US" baseline="30000" dirty="0"/>
              <a:t>th</a:t>
            </a:r>
            <a:r>
              <a:rPr lang="en-US" dirty="0"/>
              <a:t> to Sept 16, 2023)</a:t>
            </a:r>
          </a:p>
        </p:txBody>
      </p:sp>
      <p:pic>
        <p:nvPicPr>
          <p:cNvPr id="5" name="Picture 4" descr="A blue and red chart&#10;&#10;Description automatically generated with medium confidence">
            <a:extLst>
              <a:ext uri="{FF2B5EF4-FFF2-40B4-BE49-F238E27FC236}">
                <a16:creationId xmlns:a16="http://schemas.microsoft.com/office/drawing/2014/main" id="{4D5C62BF-C6BA-FE69-C82F-A2684BDA1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240"/>
            <a:ext cx="5390584" cy="5390584"/>
          </a:xfrm>
          <a:prstGeom prst="rect">
            <a:avLst/>
          </a:prstGeom>
        </p:spPr>
      </p:pic>
      <p:pic>
        <p:nvPicPr>
          <p:cNvPr id="7" name="Picture 6" descr="A blue and yellow image of a meteor&#10;&#10;Description automatically generated with medium confidence">
            <a:extLst>
              <a:ext uri="{FF2B5EF4-FFF2-40B4-BE49-F238E27FC236}">
                <a16:creationId xmlns:a16="http://schemas.microsoft.com/office/drawing/2014/main" id="{818EBFFE-8896-26F2-2016-344F039D5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818" y="880073"/>
            <a:ext cx="3200400" cy="3200400"/>
          </a:xfrm>
          <a:prstGeom prst="rect">
            <a:avLst/>
          </a:prstGeom>
        </p:spPr>
      </p:pic>
      <p:pic>
        <p:nvPicPr>
          <p:cNvPr id="9" name="Picture 8" descr="A blue and yellow gradient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8463F18E-A9F3-78F8-7EB6-8EC8F2945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020" y="880073"/>
            <a:ext cx="3200400" cy="3200400"/>
          </a:xfrm>
          <a:prstGeom prst="rect">
            <a:avLst/>
          </a:prstGeom>
        </p:spPr>
      </p:pic>
      <p:pic>
        <p:nvPicPr>
          <p:cNvPr id="11" name="Picture 10" descr="A blue and red chart with a rainbow&#10;&#10;Description automatically generated with medium confidence">
            <a:extLst>
              <a:ext uri="{FF2B5EF4-FFF2-40B4-BE49-F238E27FC236}">
                <a16:creationId xmlns:a16="http://schemas.microsoft.com/office/drawing/2014/main" id="{A6011D3B-C45F-E477-C106-1C646E133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0563" y="3623273"/>
            <a:ext cx="3200400" cy="3200400"/>
          </a:xfrm>
          <a:prstGeom prst="rect">
            <a:avLst/>
          </a:prstGeom>
        </p:spPr>
      </p:pic>
      <p:pic>
        <p:nvPicPr>
          <p:cNvPr id="13" name="Picture 12" descr="A blue and yellow gradient with a rainbow&#10;&#10;Description automatically generated with medium confidence">
            <a:extLst>
              <a:ext uri="{FF2B5EF4-FFF2-40B4-BE49-F238E27FC236}">
                <a16:creationId xmlns:a16="http://schemas.microsoft.com/office/drawing/2014/main" id="{198958B9-1966-8E42-720C-393EB675C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763" y="3623273"/>
            <a:ext cx="3200400" cy="3200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50C02D-1C50-CA13-1ED9-9D28BFE1BF6F}"/>
              </a:ext>
            </a:extLst>
          </p:cNvPr>
          <p:cNvSpPr txBox="1"/>
          <p:nvPr/>
        </p:nvSpPr>
        <p:spPr>
          <a:xfrm>
            <a:off x="5884752" y="809626"/>
            <a:ext cx="2089729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Aug 30</a:t>
            </a:r>
            <a:r>
              <a:rPr lang="en-US" b="1" baseline="30000" dirty="0">
                <a:solidFill>
                  <a:srgbClr val="4B2E83"/>
                </a:solidFill>
                <a:latin typeface="Uni Sans Regular" panose="00000500000000000000" pitchFamily="50" charset="0"/>
              </a:rPr>
              <a:t>th</a:t>
            </a:r>
            <a:endParaRPr lang="en-US" b="1" dirty="0">
              <a:solidFill>
                <a:srgbClr val="4B2E83"/>
              </a:solidFill>
              <a:latin typeface="Uni Sans Regular" panose="00000500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7CAC78-BEC3-BC45-0C8C-16444FCBF5C1}"/>
              </a:ext>
            </a:extLst>
          </p:cNvPr>
          <p:cNvSpPr txBox="1"/>
          <p:nvPr/>
        </p:nvSpPr>
        <p:spPr>
          <a:xfrm>
            <a:off x="8881447" y="809626"/>
            <a:ext cx="1756370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Sept 3</a:t>
            </a:r>
            <a:r>
              <a:rPr lang="en-US" b="1" baseline="30000" dirty="0">
                <a:solidFill>
                  <a:srgbClr val="4B2E83"/>
                </a:solidFill>
                <a:latin typeface="Uni Sans Regular" panose="00000500000000000000" pitchFamily="50" charset="0"/>
              </a:rPr>
              <a:t>rd</a:t>
            </a:r>
            <a:endParaRPr lang="en-US" b="1" dirty="0">
              <a:solidFill>
                <a:srgbClr val="4B2E83"/>
              </a:solidFill>
              <a:latin typeface="Uni Sans Regular" panose="000005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E4B31F-3AF3-A057-8CB7-2D15D2416423}"/>
              </a:ext>
            </a:extLst>
          </p:cNvPr>
          <p:cNvSpPr txBox="1"/>
          <p:nvPr/>
        </p:nvSpPr>
        <p:spPr>
          <a:xfrm>
            <a:off x="6185636" y="3562458"/>
            <a:ext cx="1688763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Sept 5</a:t>
            </a:r>
            <a:r>
              <a:rPr lang="en-US" b="1" baseline="30000" dirty="0">
                <a:solidFill>
                  <a:srgbClr val="4B2E83"/>
                </a:solidFill>
                <a:latin typeface="Uni Sans Regular" panose="00000500000000000000" pitchFamily="50" charset="0"/>
              </a:rPr>
              <a:t>th</a:t>
            </a:r>
            <a:endParaRPr lang="en-US" b="1" dirty="0">
              <a:solidFill>
                <a:srgbClr val="4B2E83"/>
              </a:solidFill>
              <a:latin typeface="Uni Sans Regular" panose="00000500000000000000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94629F-08AA-1FC6-90EC-F11321912511}"/>
              </a:ext>
            </a:extLst>
          </p:cNvPr>
          <p:cNvSpPr txBox="1"/>
          <p:nvPr/>
        </p:nvSpPr>
        <p:spPr>
          <a:xfrm>
            <a:off x="8629472" y="3562179"/>
            <a:ext cx="2071724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Sept 8</a:t>
            </a:r>
            <a:r>
              <a:rPr lang="en-US" b="1" baseline="30000" dirty="0">
                <a:solidFill>
                  <a:srgbClr val="4B2E83"/>
                </a:solidFill>
                <a:latin typeface="Uni Sans Regular" panose="00000500000000000000" pitchFamily="50" charset="0"/>
              </a:rPr>
              <a:t>th</a:t>
            </a:r>
            <a:endParaRPr lang="en-US" b="1" dirty="0">
              <a:solidFill>
                <a:srgbClr val="4B2E83"/>
              </a:solidFill>
              <a:latin typeface="Uni Sans Regular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749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86F09-8BA2-A1E5-B457-FF23301D6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57" y="365069"/>
            <a:ext cx="10434393" cy="621902"/>
          </a:xfrm>
        </p:spPr>
        <p:txBody>
          <a:bodyPr/>
          <a:lstStyle/>
          <a:p>
            <a:r>
              <a:rPr lang="en-US" dirty="0"/>
              <a:t>AUV Based Plume Surveys ( 12-Sep-2023 )</a:t>
            </a:r>
          </a:p>
        </p:txBody>
      </p:sp>
      <p:pic>
        <p:nvPicPr>
          <p:cNvPr id="6" name="Picture 5" descr="A close-up of a graph&#10;&#10;Description automatically generated">
            <a:extLst>
              <a:ext uri="{FF2B5EF4-FFF2-40B4-BE49-F238E27FC236}">
                <a16:creationId xmlns:a16="http://schemas.microsoft.com/office/drawing/2014/main" id="{13638CAE-7DC3-E7CC-3621-94878CC790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50" r="6830"/>
          <a:stretch/>
        </p:blipFill>
        <p:spPr>
          <a:xfrm>
            <a:off x="262546" y="986971"/>
            <a:ext cx="7024915" cy="4050320"/>
          </a:xfrm>
          <a:prstGeom prst="rect">
            <a:avLst/>
          </a:prstGeom>
        </p:spPr>
      </p:pic>
      <p:pic>
        <p:nvPicPr>
          <p:cNvPr id="8" name="Picture 7" descr="A blue and yellow chart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FB97A4F7-12ED-721E-ECD3-D0497A5125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65" r="9634" b="5561"/>
          <a:stretch/>
        </p:blipFill>
        <p:spPr>
          <a:xfrm>
            <a:off x="7514946" y="950800"/>
            <a:ext cx="3737933" cy="408649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06AF76-EA21-5166-1C43-514CA0033106}"/>
              </a:ext>
            </a:extLst>
          </p:cNvPr>
          <p:cNvCxnSpPr>
            <a:cxnSpLocks/>
          </p:cNvCxnSpPr>
          <p:nvPr/>
        </p:nvCxnSpPr>
        <p:spPr>
          <a:xfrm flipH="1" flipV="1">
            <a:off x="885371" y="1785257"/>
            <a:ext cx="1436915" cy="943429"/>
          </a:xfrm>
          <a:prstGeom prst="line">
            <a:avLst/>
          </a:prstGeom>
          <a:ln w="12700"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4C5EBC-651C-6945-5EFE-271D777678F9}"/>
              </a:ext>
            </a:extLst>
          </p:cNvPr>
          <p:cNvCxnSpPr>
            <a:cxnSpLocks/>
          </p:cNvCxnSpPr>
          <p:nvPr/>
        </p:nvCxnSpPr>
        <p:spPr>
          <a:xfrm flipH="1">
            <a:off x="671757" y="2816381"/>
            <a:ext cx="1650529" cy="925896"/>
          </a:xfrm>
          <a:prstGeom prst="line">
            <a:avLst/>
          </a:prstGeom>
          <a:ln w="12700"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4D2F220-906D-CF71-3F24-449E67E9061D}"/>
              </a:ext>
            </a:extLst>
          </p:cNvPr>
          <p:cNvSpPr txBox="1"/>
          <p:nvPr/>
        </p:nvSpPr>
        <p:spPr>
          <a:xfrm>
            <a:off x="3424334" y="5057692"/>
            <a:ext cx="863081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Simulated plume trajectory generally match observations.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Simulated plume shows a southward deviation compared to AUV observations.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Discrepancy likely due to model's overestimation of southward flow velocities.</a:t>
            </a:r>
          </a:p>
        </p:txBody>
      </p:sp>
      <p:pic>
        <p:nvPicPr>
          <p:cNvPr id="18" name="Picture 17" descr="A submarine under water with its wings and fins&#10;&#10;Description automatically generated">
            <a:extLst>
              <a:ext uri="{FF2B5EF4-FFF2-40B4-BE49-F238E27FC236}">
                <a16:creationId xmlns:a16="http://schemas.microsoft.com/office/drawing/2014/main" id="{47D6D793-20C4-95F1-1120-2B36FA6FAA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619" t="17804" r="2659"/>
          <a:stretch/>
        </p:blipFill>
        <p:spPr>
          <a:xfrm>
            <a:off x="27158" y="4276503"/>
            <a:ext cx="3442443" cy="25757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7B3AB6-85F6-5AA7-B297-762E71EA94F2}"/>
              </a:ext>
            </a:extLst>
          </p:cNvPr>
          <p:cNvSpPr txBox="1"/>
          <p:nvPr/>
        </p:nvSpPr>
        <p:spPr>
          <a:xfrm>
            <a:off x="2148813" y="4465072"/>
            <a:ext cx="128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Encode Sans Normal" panose="02000000000000000000" pitchFamily="2" charset="0"/>
              </a:rPr>
              <a:t>Sentry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895578-D332-F165-4E7F-1090199E7F18}"/>
              </a:ext>
            </a:extLst>
          </p:cNvPr>
          <p:cNvSpPr txBox="1"/>
          <p:nvPr/>
        </p:nvSpPr>
        <p:spPr>
          <a:xfrm>
            <a:off x="2930736" y="967903"/>
            <a:ext cx="1797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Uni Sans Regular" panose="00000500000000000000" pitchFamily="50" charset="0"/>
              </a:rPr>
              <a:t>Target Depth: 2000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ADD95-AF6D-FE47-ACB3-0A533D158292}"/>
              </a:ext>
            </a:extLst>
          </p:cNvPr>
          <p:cNvSpPr txBox="1"/>
          <p:nvPr/>
        </p:nvSpPr>
        <p:spPr>
          <a:xfrm>
            <a:off x="2259485" y="6150020"/>
            <a:ext cx="1192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rgbClr val="FFFFFF"/>
                </a:solidFill>
              </a:rPr>
              <a:t>Photo courtesy of NDSF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3D38B6-6B49-D752-879E-03E92ABA3ED0}"/>
              </a:ext>
            </a:extLst>
          </p:cNvPr>
          <p:cNvSpPr txBox="1"/>
          <p:nvPr/>
        </p:nvSpPr>
        <p:spPr>
          <a:xfrm>
            <a:off x="8933034" y="1570375"/>
            <a:ext cx="1797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8E3D3"/>
                </a:solidFill>
                <a:latin typeface="Uni Sans Regular" panose="00000500000000000000" pitchFamily="50" charset="0"/>
              </a:rPr>
              <a:t>Depth: </a:t>
            </a:r>
          </a:p>
          <a:p>
            <a:pPr algn="ctr"/>
            <a:r>
              <a:rPr lang="en-US" b="1" dirty="0">
                <a:solidFill>
                  <a:srgbClr val="E8E3D3"/>
                </a:solidFill>
                <a:latin typeface="Uni Sans Regular" panose="00000500000000000000" pitchFamily="50" charset="0"/>
              </a:rPr>
              <a:t>2000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9A681C-C0C1-3323-6395-BE5B99968D34}"/>
              </a:ext>
            </a:extLst>
          </p:cNvPr>
          <p:cNvSpPr txBox="1"/>
          <p:nvPr/>
        </p:nvSpPr>
        <p:spPr>
          <a:xfrm>
            <a:off x="424507" y="1372078"/>
            <a:ext cx="179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Observation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FAC049-5469-BBC3-6C1B-16F5851F2A60}"/>
              </a:ext>
            </a:extLst>
          </p:cNvPr>
          <p:cNvSpPr txBox="1"/>
          <p:nvPr/>
        </p:nvSpPr>
        <p:spPr>
          <a:xfrm>
            <a:off x="4362979" y="1416133"/>
            <a:ext cx="806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B2E83"/>
                </a:solidFill>
                <a:latin typeface="Uni Sans Regular" panose="00000500000000000000" pitchFamily="50" charset="0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292233166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5">
      <a:dk1>
        <a:srgbClr val="000000"/>
      </a:dk1>
      <a:lt1>
        <a:srgbClr val="E8D3A2"/>
      </a:lt1>
      <a:dk2>
        <a:srgbClr val="32006E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B2B2B2"/>
      </a:accent4>
      <a:accent5>
        <a:srgbClr val="FFC700"/>
      </a:accent5>
      <a:accent6>
        <a:srgbClr val="917B4C"/>
      </a:accent6>
      <a:hlink>
        <a:srgbClr val="32006E"/>
      </a:hlink>
      <a:folHlink>
        <a:srgbClr val="4B2E83"/>
      </a:folHlink>
    </a:clrScheme>
    <a:fontScheme name="UW">
      <a:majorFont>
        <a:latin typeface="Encode Sans Normal Black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2828</TotalTime>
  <Words>532</Words>
  <Application>Microsoft Office PowerPoint</Application>
  <PresentationFormat>Widescreen</PresentationFormat>
  <Paragraphs>95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Encode Sans Normal Black</vt:lpstr>
      <vt:lpstr>Uni Sans Regular</vt:lpstr>
      <vt:lpstr>Arial</vt:lpstr>
      <vt:lpstr>Open Sans</vt:lpstr>
      <vt:lpstr>Encode Sans Normal</vt:lpstr>
      <vt:lpstr>Custom Design</vt:lpstr>
      <vt:lpstr>Hydrothermal Plume Dispersion at Endeavour Segment: Modeling and Observations from Expedition AT50-15 (Aug 24th-Sept 17th, 2023)  Guangyu Xu1, Chris German2, Victoria Preston3, Andrew Branch4, Mary Burkitt-Gray2, Rudi Lien5 1APL-UW, 2WHOI, 3Olin College, 4JPL-NASA, 5University of Oregon </vt:lpstr>
      <vt:lpstr>Hydrothermal Estuaries: What sets the flux of hydrothermal Fe &amp; Mn to the Deep Ocean Interior?</vt:lpstr>
      <vt:lpstr>Plume Height Observations from CTD YoYo Cast at High Rise  Duration: ~ 13 hours; Start Time: 10 AM UTC on Aug 31st, 2023; Source Depth: 2176 m:</vt:lpstr>
      <vt:lpstr>Numerical Modeling for Plume Dispersion Forecasts</vt:lpstr>
      <vt:lpstr>Modeling of Hydrothermal Venting</vt:lpstr>
      <vt:lpstr>Plume Height at High Rise:  Model – Observation Comparison </vt:lpstr>
      <vt:lpstr>Flow Velocities at ONC RCM-SW:  Model – Observation Comparison </vt:lpstr>
      <vt:lpstr>Simulated Plume Dispersion (Aug 26th to Sept 16, 2023)</vt:lpstr>
      <vt:lpstr>AUV Based Plume Surveys ( 12-Sep-2023 )</vt:lpstr>
      <vt:lpstr>Dispersal of Plume Particles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guangyux</cp:lastModifiedBy>
  <cp:revision>73</cp:revision>
  <cp:lastPrinted>2016-02-10T20:19:12Z</cp:lastPrinted>
  <dcterms:created xsi:type="dcterms:W3CDTF">2014-10-14T00:51:43Z</dcterms:created>
  <dcterms:modified xsi:type="dcterms:W3CDTF">2024-11-10T21:05:43Z</dcterms:modified>
</cp:coreProperties>
</file>