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2" r:id="rId3"/>
    <p:sldId id="267" r:id="rId4"/>
    <p:sldId id="271" r:id="rId5"/>
    <p:sldId id="270" r:id="rId6"/>
    <p:sldId id="268" r:id="rId7"/>
    <p:sldId id="269" r:id="rId8"/>
    <p:sldId id="400" r:id="rId9"/>
    <p:sldId id="399" r:id="rId10"/>
    <p:sldId id="401" r:id="rId11"/>
    <p:sldId id="261" r:id="rId12"/>
    <p:sldId id="402" r:id="rId13"/>
    <p:sldId id="274" r:id="rId14"/>
    <p:sldId id="275" r:id="rId15"/>
    <p:sldId id="4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3732"/>
  </p:normalViewPr>
  <p:slideViewPr>
    <p:cSldViewPr snapToGrid="0">
      <p:cViewPr varScale="1">
        <p:scale>
          <a:sx n="76" d="100"/>
          <a:sy n="76" d="100"/>
        </p:scale>
        <p:origin x="76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utura Medium" panose="020B0602020204020303" pitchFamily="34"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utura Medium" panose="020B0602020204020303" pitchFamily="34" charset="-79"/>
              </a:defRPr>
            </a:lvl1pPr>
          </a:lstStyle>
          <a:p>
            <a:fld id="{85BE342B-444D-544D-8214-63EA52F8A8BD}" type="datetimeFigureOut">
              <a:rPr lang="en-US" smtClean="0"/>
              <a:pPr/>
              <a:t>11/11/24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utura Medium" panose="020B0602020204020303" pitchFamily="34"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utura Medium" panose="020B0602020204020303" pitchFamily="34" charset="-79"/>
              </a:defRPr>
            </a:lvl1pPr>
          </a:lstStyle>
          <a:p>
            <a:fld id="{24E1E376-D0FC-AD4D-A247-CAF2D83952AD}" type="slidenum">
              <a:rPr lang="en-US" smtClean="0"/>
              <a:pPr/>
              <a:t>‹#›</a:t>
            </a:fld>
            <a:endParaRPr lang="en-US" dirty="0"/>
          </a:p>
        </p:txBody>
      </p:sp>
    </p:spTree>
    <p:extLst>
      <p:ext uri="{BB962C8B-B14F-4D97-AF65-F5344CB8AC3E}">
        <p14:creationId xmlns:p14="http://schemas.microsoft.com/office/powerpoint/2010/main" val="199968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utura Medium" panose="020B0602020204020303" pitchFamily="34" charset="-79"/>
        <a:ea typeface="+mn-ea"/>
        <a:cs typeface="+mn-cs"/>
      </a:defRPr>
    </a:lvl1pPr>
    <a:lvl2pPr marL="457200" algn="l" defTabSz="914400" rtl="0" eaLnBrk="1" latinLnBrk="0" hangingPunct="1">
      <a:defRPr sz="1200" b="0" i="0" kern="1200">
        <a:solidFill>
          <a:schemeClr val="tx1"/>
        </a:solidFill>
        <a:latin typeface="Futura Medium" panose="020B0602020204020303" pitchFamily="34" charset="-79"/>
        <a:ea typeface="+mn-ea"/>
        <a:cs typeface="+mn-cs"/>
      </a:defRPr>
    </a:lvl2pPr>
    <a:lvl3pPr marL="914400" algn="l" defTabSz="914400" rtl="0" eaLnBrk="1" latinLnBrk="0" hangingPunct="1">
      <a:defRPr sz="1200" b="0" i="0" kern="1200">
        <a:solidFill>
          <a:schemeClr val="tx1"/>
        </a:solidFill>
        <a:latin typeface="Futura Medium" panose="020B0602020204020303" pitchFamily="34" charset="-79"/>
        <a:ea typeface="+mn-ea"/>
        <a:cs typeface="+mn-cs"/>
      </a:defRPr>
    </a:lvl3pPr>
    <a:lvl4pPr marL="1371600" algn="l" defTabSz="914400" rtl="0" eaLnBrk="1" latinLnBrk="0" hangingPunct="1">
      <a:defRPr sz="1200" b="0" i="0" kern="1200">
        <a:solidFill>
          <a:schemeClr val="tx1"/>
        </a:solidFill>
        <a:latin typeface="Futura Medium" panose="020B0602020204020303" pitchFamily="34" charset="-79"/>
        <a:ea typeface="+mn-ea"/>
        <a:cs typeface="+mn-cs"/>
      </a:defRPr>
    </a:lvl4pPr>
    <a:lvl5pPr marL="1828800" algn="l" defTabSz="914400" rtl="0" eaLnBrk="1" latinLnBrk="0" hangingPunct="1">
      <a:defRPr sz="1200" b="0" i="0" kern="1200">
        <a:solidFill>
          <a:schemeClr val="tx1"/>
        </a:solidFill>
        <a:latin typeface="Futura Medium" panose="020B0602020204020303" pitchFamily="34"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1E376-D0FC-AD4D-A247-CAF2D83952AD}" type="slidenum">
              <a:rPr lang="en-US" smtClean="0"/>
              <a:pPr/>
              <a:t>9</a:t>
            </a:fld>
            <a:endParaRPr lang="en-US" dirty="0"/>
          </a:p>
        </p:txBody>
      </p:sp>
    </p:spTree>
    <p:extLst>
      <p:ext uri="{BB962C8B-B14F-4D97-AF65-F5344CB8AC3E}">
        <p14:creationId xmlns:p14="http://schemas.microsoft.com/office/powerpoint/2010/main" val="281427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effectLst/>
                <a:latin typeface="Helvetica" pitchFamily="2" charset="0"/>
              </a:rPr>
              <a:t>Figure 1. Time-series </a:t>
            </a:r>
            <a:r>
              <a:rPr lang="en-US" dirty="0" err="1">
                <a:effectLst/>
                <a:latin typeface="Helvetica" pitchFamily="2" charset="0"/>
              </a:rPr>
              <a:t>fl</a:t>
            </a:r>
            <a:r>
              <a:rPr lang="en-US" dirty="0">
                <a:effectLst/>
                <a:latin typeface="Helvetica" pitchFamily="2" charset="0"/>
              </a:rPr>
              <a:t> </a:t>
            </a:r>
            <a:r>
              <a:rPr lang="en-US" dirty="0" err="1">
                <a:effectLst/>
                <a:latin typeface="Helvetica" pitchFamily="2" charset="0"/>
              </a:rPr>
              <a:t>uid</a:t>
            </a:r>
            <a:r>
              <a:rPr lang="en-US" dirty="0">
                <a:effectLst/>
                <a:latin typeface="Helvetica" pitchFamily="2" charset="0"/>
              </a:rPr>
              <a:t> chemistry from vent structures P vent and Bio 9 (including Bio 9′) as well as N, Q, and G vents (data only available for 1991) at East Pacific Rise, 9°50′N. A: Dissolved chloride (dashed line represents seawater; solid line connects P vent data to guide eye). B: Mn/Cl ratios. C: Fe/Cl ratios. D: Fe/Mn ratios. Right axis defines temperature at time of last equilibration (</a:t>
            </a:r>
            <a:r>
              <a:rPr lang="en-US" dirty="0" err="1">
                <a:effectLst/>
                <a:latin typeface="Helvetica" pitchFamily="2" charset="0"/>
              </a:rPr>
              <a:t>Teq</a:t>
            </a:r>
            <a:r>
              <a:rPr lang="en-US" dirty="0">
                <a:effectLst/>
                <a:latin typeface="Helvetica" pitchFamily="2" charset="0"/>
              </a:rPr>
              <a:t>), calibrated</a:t>
            </a:r>
          </a:p>
          <a:p>
            <a:pPr algn="just"/>
            <a:r>
              <a:rPr lang="en-US" dirty="0">
                <a:effectLst/>
                <a:latin typeface="Helvetica" pitchFamily="2" charset="0"/>
              </a:rPr>
              <a:t>to 450 °C (</a:t>
            </a:r>
            <a:r>
              <a:rPr lang="en-US" dirty="0" err="1">
                <a:effectLst/>
                <a:latin typeface="Helvetica" pitchFamily="2" charset="0"/>
              </a:rPr>
              <a:t>Teq</a:t>
            </a:r>
            <a:r>
              <a:rPr lang="en-US" dirty="0">
                <a:effectLst/>
                <a:latin typeface="Helvetica" pitchFamily="2" charset="0"/>
              </a:rPr>
              <a:t> = 331.24 + 112.41*log [Fe/Mn]; Pester et al., 2011). Three general stages (eruption, recovery, and steady state) are indicated by fluid chemistry. After 1991–1992 eruptions, </a:t>
            </a:r>
            <a:r>
              <a:rPr lang="en-US" dirty="0" err="1">
                <a:effectLst/>
                <a:latin typeface="Helvetica" pitchFamily="2" charset="0"/>
              </a:rPr>
              <a:t>Teq</a:t>
            </a:r>
            <a:r>
              <a:rPr lang="en-US" dirty="0">
                <a:effectLst/>
                <a:latin typeface="Helvetica" pitchFamily="2" charset="0"/>
              </a:rPr>
              <a:t> was as low as ~390 °C, increasing to average steady-state value of ~414 °C (ca. 1996–2004) following seismic cracking event in 1995 (Sohn et al., 1998). Most of the eruptive-stage data do not fall within calibration</a:t>
            </a:r>
          </a:p>
          <a:p>
            <a:pPr algn="just"/>
            <a:r>
              <a:rPr lang="en-US" dirty="0">
                <a:effectLst/>
                <a:latin typeface="Helvetica" pitchFamily="2" charset="0"/>
              </a:rPr>
              <a:t>range of geothermometer. Time-series H2 and H2S, as well as raw Fe and Mn concentrations, are depicted in Figs. DR1A and DR5, respectively (see footnote 1).</a:t>
            </a:r>
          </a:p>
          <a:p>
            <a:pPr algn="just"/>
            <a:endParaRPr lang="en-US" dirty="0">
              <a:effectLst/>
              <a:latin typeface="Helvetica" pitchFamily="2" charset="0"/>
            </a:endParaRPr>
          </a:p>
          <a:p>
            <a:pPr algn="just"/>
            <a:r>
              <a:rPr lang="en-US" dirty="0"/>
              <a:t>The presence of microearthquakes may shed light on hydrothermal pathways by revealing zones of thermal cracking where cold sea water extracts heat from hot crustal rocks, as well as regions where magmatic and tectonic stresses create fractures that increase porosity and permeability. Here we show that </a:t>
            </a:r>
            <a:r>
              <a:rPr lang="en-US" dirty="0" err="1"/>
              <a:t>hypocentres</a:t>
            </a:r>
            <a:r>
              <a:rPr lang="en-US" dirty="0"/>
              <a:t> beneath a well-studied hydrothermal vent field on the East Pacific Rise cluster in a vertical pipe-like zone near a small axial discontinuity, and in a band that lies directly above the axial magma chamber. The location of the shallow pipe-like cluster relative to the distribution and temperature of hydrothermal vents along this section of the ridge suggests that hydrothermal recharge may be concentrated there as a consequence of the permeability generated by tectonic fracturing.</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24E1E376-D0FC-AD4D-A247-CAF2D83952AD}" type="slidenum">
              <a:rPr lang="en-US" smtClean="0"/>
              <a:pPr/>
              <a:t>11</a:t>
            </a:fld>
            <a:endParaRPr lang="en-US" dirty="0"/>
          </a:p>
        </p:txBody>
      </p:sp>
    </p:spTree>
    <p:extLst>
      <p:ext uri="{BB962C8B-B14F-4D97-AF65-F5344CB8AC3E}">
        <p14:creationId xmlns:p14="http://schemas.microsoft.com/office/powerpoint/2010/main" val="337661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29C47-8BC9-B59B-A1B0-C3BAA7370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49534-0B71-5935-B869-B129626E7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211F8-D0A4-9183-9789-8793A825113D}"/>
              </a:ext>
            </a:extLst>
          </p:cNvPr>
          <p:cNvSpPr>
            <a:spLocks noGrp="1"/>
          </p:cNvSpPr>
          <p:nvPr>
            <p:ph type="body" idx="1"/>
          </p:nvPr>
        </p:nvSpPr>
        <p:spPr/>
        <p:txBody>
          <a:bodyPr/>
          <a:lstStyle/>
          <a:p>
            <a:r>
              <a:rPr lang="en-US" dirty="0">
                <a:effectLst/>
                <a:latin typeface="Times"/>
              </a:rPr>
              <a:t>At ‘A’ vent from EPR after the volcanic event in 1991, the rapidly changing volatile concentrations were associated with the emplacement of a dyke about 200m below the sea floor just two weeks before the collection of the first samples. The rapid decrease in 3He/heat ratio and corresponding increase in CO2 concentrations indicates that CO2 and He were differentially released during this magmatic event. These are the only volatile data documenting the early stages of such an event.</a:t>
            </a:r>
          </a:p>
          <a:p>
            <a:endParaRPr lang="en-US" dirty="0"/>
          </a:p>
        </p:txBody>
      </p:sp>
      <p:sp>
        <p:nvSpPr>
          <p:cNvPr id="4" name="Slide Number Placeholder 3">
            <a:extLst>
              <a:ext uri="{FF2B5EF4-FFF2-40B4-BE49-F238E27FC236}">
                <a16:creationId xmlns:a16="http://schemas.microsoft.com/office/drawing/2014/main" id="{B64D36B6-69D5-3B6C-C866-F2219402F725}"/>
              </a:ext>
            </a:extLst>
          </p:cNvPr>
          <p:cNvSpPr>
            <a:spLocks noGrp="1"/>
          </p:cNvSpPr>
          <p:nvPr>
            <p:ph type="sldNum" sz="quarter" idx="5"/>
          </p:nvPr>
        </p:nvSpPr>
        <p:spPr/>
        <p:txBody>
          <a:bodyPr/>
          <a:lstStyle/>
          <a:p>
            <a:fld id="{24E1E376-D0FC-AD4D-A247-CAF2D83952AD}" type="slidenum">
              <a:rPr lang="en-US" smtClean="0"/>
              <a:pPr/>
              <a:t>12</a:t>
            </a:fld>
            <a:endParaRPr lang="en-US" dirty="0"/>
          </a:p>
        </p:txBody>
      </p:sp>
    </p:spTree>
    <p:extLst>
      <p:ext uri="{BB962C8B-B14F-4D97-AF65-F5344CB8AC3E}">
        <p14:creationId xmlns:p14="http://schemas.microsoft.com/office/powerpoint/2010/main" val="276751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Time-series H2 and H2S concentrations in Bio 9 vent fluid (Von Damm, 2000, 2004; Von Damm and Lilley, 2004, Table DR6). The greatest concentrations are observed during the 1991 eruption. Values subsequently decline until steady-state is achieved (see also Fig.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4E1E376-D0FC-AD4D-A247-CAF2D83952AD}" type="slidenum">
              <a:rPr lang="en-US" smtClean="0"/>
              <a:pPr/>
              <a:t>13</a:t>
            </a:fld>
            <a:endParaRPr lang="en-US" dirty="0"/>
          </a:p>
        </p:txBody>
      </p:sp>
    </p:spTree>
    <p:extLst>
      <p:ext uri="{BB962C8B-B14F-4D97-AF65-F5344CB8AC3E}">
        <p14:creationId xmlns:p14="http://schemas.microsoft.com/office/powerpoint/2010/main" val="76695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The earthquake swarm started on 8 June 1999. The 1999 fluid samples were collected in September with DSV Alvin using gas-tight titanium samplers. </a:t>
            </a:r>
            <a:endParaRPr lang="en-US" dirty="0"/>
          </a:p>
        </p:txBody>
      </p:sp>
      <p:sp>
        <p:nvSpPr>
          <p:cNvPr id="4" name="Slide Number Placeholder 3"/>
          <p:cNvSpPr>
            <a:spLocks noGrp="1"/>
          </p:cNvSpPr>
          <p:nvPr>
            <p:ph type="sldNum" sz="quarter" idx="5"/>
          </p:nvPr>
        </p:nvSpPr>
        <p:spPr/>
        <p:txBody>
          <a:bodyPr/>
          <a:lstStyle/>
          <a:p>
            <a:fld id="{24E1E376-D0FC-AD4D-A247-CAF2D83952AD}" type="slidenum">
              <a:rPr lang="en-US" smtClean="0"/>
              <a:pPr/>
              <a:t>14</a:t>
            </a:fld>
            <a:endParaRPr lang="en-US" dirty="0"/>
          </a:p>
        </p:txBody>
      </p:sp>
    </p:spTree>
    <p:extLst>
      <p:ext uri="{BB962C8B-B14F-4D97-AF65-F5344CB8AC3E}">
        <p14:creationId xmlns:p14="http://schemas.microsoft.com/office/powerpoint/2010/main" val="127628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1E376-D0FC-AD4D-A247-CAF2D83952AD}" type="slidenum">
              <a:rPr lang="en-US" smtClean="0"/>
              <a:pPr/>
              <a:t>15</a:t>
            </a:fld>
            <a:endParaRPr lang="en-US" dirty="0"/>
          </a:p>
        </p:txBody>
      </p:sp>
    </p:spTree>
    <p:extLst>
      <p:ext uri="{BB962C8B-B14F-4D97-AF65-F5344CB8AC3E}">
        <p14:creationId xmlns:p14="http://schemas.microsoft.com/office/powerpoint/2010/main" val="80531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1584-B4B1-5A3C-50F4-A8364A3B1B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ECD1DA-DB45-DB15-8CC0-ABC6AAA34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12284F-49E0-4BFE-695F-945584199E73}"/>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5" name="Footer Placeholder 4">
            <a:extLst>
              <a:ext uri="{FF2B5EF4-FFF2-40B4-BE49-F238E27FC236}">
                <a16:creationId xmlns:a16="http://schemas.microsoft.com/office/drawing/2014/main" id="{B052E458-6BD9-980B-D6B7-55E1FD7F2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9A2F4-4080-58D1-FC54-AA9C361509DB}"/>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399568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70E2-CEC7-A8A9-2991-5741B066D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16095F-3868-4C04-10D6-C827E394C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4AA08-FB25-43A6-6191-C1D987D02E8C}"/>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5" name="Footer Placeholder 4">
            <a:extLst>
              <a:ext uri="{FF2B5EF4-FFF2-40B4-BE49-F238E27FC236}">
                <a16:creationId xmlns:a16="http://schemas.microsoft.com/office/drawing/2014/main" id="{6A7CED0E-B299-6D57-C329-8A5FCDB5D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857CA-5F52-2549-8214-DA39F629EB91}"/>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32732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6059F0-5248-2E53-240E-7761F6708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87BC8A-DC98-BA1A-BCE4-97BBE8767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2301-275A-D46C-D6DF-1270C57A8058}"/>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5" name="Footer Placeholder 4">
            <a:extLst>
              <a:ext uri="{FF2B5EF4-FFF2-40B4-BE49-F238E27FC236}">
                <a16:creationId xmlns:a16="http://schemas.microsoft.com/office/drawing/2014/main" id="{24C754EB-EC59-7BD7-CB86-02B232AF9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2B61C-B118-06F7-B2B1-3932188FB89C}"/>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279118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3997-DEEA-C33C-8453-061042E6E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D2C4D-84C1-5313-2AEB-8517B38075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36AA9-EADE-D9B1-B263-95F581F4602B}"/>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5" name="Footer Placeholder 4">
            <a:extLst>
              <a:ext uri="{FF2B5EF4-FFF2-40B4-BE49-F238E27FC236}">
                <a16:creationId xmlns:a16="http://schemas.microsoft.com/office/drawing/2014/main" id="{0019E9E4-04A1-649A-E405-2A57E32A2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76509-D1AE-4906-0E68-37995E3AA998}"/>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152070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0EBC-23BA-943C-D1B5-C0B49A77A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7BB48-0850-8E4F-82C4-F130B03D89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C9A12-1716-BABC-3326-AD88CE21F323}"/>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5" name="Footer Placeholder 4">
            <a:extLst>
              <a:ext uri="{FF2B5EF4-FFF2-40B4-BE49-F238E27FC236}">
                <a16:creationId xmlns:a16="http://schemas.microsoft.com/office/drawing/2014/main" id="{64ADE16F-5681-C952-8E00-F2A7C2637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8D67A-A635-6FD3-100F-4EC0D38C1522}"/>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250789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8D30-AB22-1949-D0FC-23943D62C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4D554-324A-9DAD-9B41-C2C973CC3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B52E3-5EDA-CEBD-34F6-FD5BD8C6D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AFAA28-5078-DBBA-2B61-A341E16D14E4}"/>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6" name="Footer Placeholder 5">
            <a:extLst>
              <a:ext uri="{FF2B5EF4-FFF2-40B4-BE49-F238E27FC236}">
                <a16:creationId xmlns:a16="http://schemas.microsoft.com/office/drawing/2014/main" id="{D868399C-0136-B943-B8F2-95328128C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F17B1-06AF-505B-4A01-3ED8BC806891}"/>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299128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AB52-80BB-0B1D-E61E-32F305EF18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A694A-F338-6EA9-A7AF-7BC207097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45A19D-6DEB-7D2B-E7D2-4232AB68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227E6-496C-BD32-98BB-1047FB3385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2FD772-9AF1-111A-10B6-CC229A718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140314-056B-3CFA-B0EB-5785C9513143}"/>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8" name="Footer Placeholder 7">
            <a:extLst>
              <a:ext uri="{FF2B5EF4-FFF2-40B4-BE49-F238E27FC236}">
                <a16:creationId xmlns:a16="http://schemas.microsoft.com/office/drawing/2014/main" id="{4F32B7E5-D782-DB99-EEAC-69BDC7398B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A0C8D-9402-D9EA-A47B-D4419AF18C57}"/>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18047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3450-149B-3EBB-C5A6-5E8BCFDF6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107CDB-6E33-8876-2A1F-57BCD5F818FA}"/>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4" name="Footer Placeholder 3">
            <a:extLst>
              <a:ext uri="{FF2B5EF4-FFF2-40B4-BE49-F238E27FC236}">
                <a16:creationId xmlns:a16="http://schemas.microsoft.com/office/drawing/2014/main" id="{92C9AE24-CC7F-1356-4179-DC866FF36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3A7C7-3449-CEF3-28D1-90FC1CD2D4AF}"/>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391290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83987-9D2F-5FFF-2963-2C2FFD391F05}"/>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3" name="Footer Placeholder 2">
            <a:extLst>
              <a:ext uri="{FF2B5EF4-FFF2-40B4-BE49-F238E27FC236}">
                <a16:creationId xmlns:a16="http://schemas.microsoft.com/office/drawing/2014/main" id="{893695F7-E461-8198-6CB1-D35AA2EF2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51D513-030D-5E76-CECA-79E6C792CA3C}"/>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324289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7E24-2730-738D-D418-B7E67AB3D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52DE95-2933-CE3B-EAE8-0C46117B2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A5E00-67D2-F1C2-18F9-19FDB9D2B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1CC3D-BC2E-D402-4B57-9136EEC3D9CE}"/>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6" name="Footer Placeholder 5">
            <a:extLst>
              <a:ext uri="{FF2B5EF4-FFF2-40B4-BE49-F238E27FC236}">
                <a16:creationId xmlns:a16="http://schemas.microsoft.com/office/drawing/2014/main" id="{41022F06-D7D9-6813-73A1-07ED83B23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F4AB8-B973-FBAB-E5E0-D8FBD5F111C6}"/>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386926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2466-A68B-4078-5B7B-7D92F4567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DECFE7-A681-1226-5AAB-77FB15890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F47912-A2DE-8741-CDAA-E450CFB38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69A2F-6779-10D5-4C6D-B034AFA9A7A8}"/>
              </a:ext>
            </a:extLst>
          </p:cNvPr>
          <p:cNvSpPr>
            <a:spLocks noGrp="1"/>
          </p:cNvSpPr>
          <p:nvPr>
            <p:ph type="dt" sz="half" idx="10"/>
          </p:nvPr>
        </p:nvSpPr>
        <p:spPr/>
        <p:txBody>
          <a:bodyPr/>
          <a:lstStyle/>
          <a:p>
            <a:fld id="{A4906F20-183B-4840-869B-2968EA3F14FF}" type="datetimeFigureOut">
              <a:rPr lang="en-US" smtClean="0"/>
              <a:t>11/11/24</a:t>
            </a:fld>
            <a:endParaRPr lang="en-US"/>
          </a:p>
        </p:txBody>
      </p:sp>
      <p:sp>
        <p:nvSpPr>
          <p:cNvPr id="6" name="Footer Placeholder 5">
            <a:extLst>
              <a:ext uri="{FF2B5EF4-FFF2-40B4-BE49-F238E27FC236}">
                <a16:creationId xmlns:a16="http://schemas.microsoft.com/office/drawing/2014/main" id="{CA37BA0A-8A24-90D0-8C89-18B45760B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0B0AF-A73D-9826-F20F-FDFC2C1129C3}"/>
              </a:ext>
            </a:extLst>
          </p:cNvPr>
          <p:cNvSpPr>
            <a:spLocks noGrp="1"/>
          </p:cNvSpPr>
          <p:nvPr>
            <p:ph type="sldNum" sz="quarter" idx="12"/>
          </p:nvPr>
        </p:nvSpPr>
        <p:spPr/>
        <p:txBody>
          <a:bodyPr/>
          <a:lstStyle/>
          <a:p>
            <a:fld id="{78EEB481-9957-044E-8AAC-5CA6523CD578}" type="slidenum">
              <a:rPr lang="en-US" smtClean="0"/>
              <a:t>‹#›</a:t>
            </a:fld>
            <a:endParaRPr lang="en-US"/>
          </a:p>
        </p:txBody>
      </p:sp>
    </p:spTree>
    <p:extLst>
      <p:ext uri="{BB962C8B-B14F-4D97-AF65-F5344CB8AC3E}">
        <p14:creationId xmlns:p14="http://schemas.microsoft.com/office/powerpoint/2010/main" val="244559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447DC8-4396-16EA-07A1-D907266A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BCD7E-3DC5-ED5A-AAED-EC4957D22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724E2-3349-B844-2717-467A00819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Futura Medium" panose="020B0602020204020303" pitchFamily="34" charset="-79"/>
              </a:defRPr>
            </a:lvl1pPr>
          </a:lstStyle>
          <a:p>
            <a:fld id="{A4906F20-183B-4840-869B-2968EA3F14FF}" type="datetimeFigureOut">
              <a:rPr lang="en-US" smtClean="0"/>
              <a:pPr/>
              <a:t>11/11/24</a:t>
            </a:fld>
            <a:endParaRPr lang="en-US" dirty="0"/>
          </a:p>
        </p:txBody>
      </p:sp>
      <p:sp>
        <p:nvSpPr>
          <p:cNvPr id="5" name="Footer Placeholder 4">
            <a:extLst>
              <a:ext uri="{FF2B5EF4-FFF2-40B4-BE49-F238E27FC236}">
                <a16:creationId xmlns:a16="http://schemas.microsoft.com/office/drawing/2014/main" id="{95B15AD8-7F4E-C14B-A6A5-43DF5E94F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Futura Medium" panose="020B0602020204020303" pitchFamily="34" charset="-79"/>
              </a:defRPr>
            </a:lvl1pPr>
          </a:lstStyle>
          <a:p>
            <a:endParaRPr lang="en-US" dirty="0"/>
          </a:p>
        </p:txBody>
      </p:sp>
      <p:sp>
        <p:nvSpPr>
          <p:cNvPr id="6" name="Slide Number Placeholder 5">
            <a:extLst>
              <a:ext uri="{FF2B5EF4-FFF2-40B4-BE49-F238E27FC236}">
                <a16:creationId xmlns:a16="http://schemas.microsoft.com/office/drawing/2014/main" id="{9074DB3C-5A90-8D22-7D3D-3517C0F1F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Futura Medium" panose="020B0602020204020303" pitchFamily="34" charset="-79"/>
              </a:defRPr>
            </a:lvl1pPr>
          </a:lstStyle>
          <a:p>
            <a:fld id="{78EEB481-9957-044E-8AAC-5CA6523CD578}" type="slidenum">
              <a:rPr lang="en-US" smtClean="0"/>
              <a:pPr/>
              <a:t>‹#›</a:t>
            </a:fld>
            <a:endParaRPr lang="en-US" dirty="0"/>
          </a:p>
        </p:txBody>
      </p:sp>
    </p:spTree>
    <p:extLst>
      <p:ext uri="{BB962C8B-B14F-4D97-AF65-F5344CB8AC3E}">
        <p14:creationId xmlns:p14="http://schemas.microsoft.com/office/powerpoint/2010/main" val="83955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Medium"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Medium"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Medium"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Medium"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Medium"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smokre.jpg">
            <a:extLst>
              <a:ext uri="{FF2B5EF4-FFF2-40B4-BE49-F238E27FC236}">
                <a16:creationId xmlns:a16="http://schemas.microsoft.com/office/drawing/2014/main" id="{D7437386-59DC-3F69-EC08-4E2A60A66411}"/>
              </a:ext>
            </a:extLst>
          </p:cNvPr>
          <p:cNvPicPr>
            <a:picLocks noChangeAspect="1"/>
          </p:cNvPicPr>
          <p:nvPr/>
        </p:nvPicPr>
        <p:blipFill>
          <a:blip r:embed="rId2">
            <a:alphaModFix amt="57000"/>
            <a:extLst>
              <a:ext uri="{28A0092B-C50C-407E-A947-70E740481C1C}">
                <a14:useLocalDpi xmlns:a14="http://schemas.microsoft.com/office/drawing/2010/main" val="0"/>
              </a:ext>
            </a:extLst>
          </a:blip>
          <a:stretch>
            <a:fillRect/>
          </a:stretch>
        </p:blipFill>
        <p:spPr>
          <a:xfrm>
            <a:off x="-510506" y="-770453"/>
            <a:ext cx="13398620" cy="10035700"/>
          </a:xfrm>
          <a:prstGeom prst="rect">
            <a:avLst/>
          </a:prstGeom>
        </p:spPr>
      </p:pic>
      <p:sp>
        <p:nvSpPr>
          <p:cNvPr id="3" name="TextBox 2">
            <a:extLst>
              <a:ext uri="{FF2B5EF4-FFF2-40B4-BE49-F238E27FC236}">
                <a16:creationId xmlns:a16="http://schemas.microsoft.com/office/drawing/2014/main" id="{7AD704B8-94DC-92C3-19A7-9307F8B01CF0}"/>
              </a:ext>
            </a:extLst>
          </p:cNvPr>
          <p:cNvSpPr txBox="1"/>
          <p:nvPr/>
        </p:nvSpPr>
        <p:spPr>
          <a:xfrm>
            <a:off x="604158" y="208295"/>
            <a:ext cx="10983685" cy="1754326"/>
          </a:xfrm>
          <a:prstGeom prst="rect">
            <a:avLst/>
          </a:prstGeom>
          <a:noFill/>
        </p:spPr>
        <p:txBody>
          <a:bodyPr wrap="square">
            <a:spAutoFit/>
          </a:bodyPr>
          <a:lstStyle/>
          <a:p>
            <a:pPr algn="ctr"/>
            <a:r>
              <a:rPr lang="en-US" sz="3600" dirty="0">
                <a:latin typeface="Futura Medium" panose="020B0602020204020303" pitchFamily="34" charset="-79"/>
                <a:cs typeface="Futura Medium" panose="020B0602020204020303" pitchFamily="34" charset="-79"/>
              </a:rPr>
              <a:t>The need for broadly distributed high-quality samples of high-temperature hydrothermal fluids to define baseline fluid chemistry </a:t>
            </a:r>
          </a:p>
        </p:txBody>
      </p:sp>
      <p:sp>
        <p:nvSpPr>
          <p:cNvPr id="2" name="TextBox 1">
            <a:extLst>
              <a:ext uri="{FF2B5EF4-FFF2-40B4-BE49-F238E27FC236}">
                <a16:creationId xmlns:a16="http://schemas.microsoft.com/office/drawing/2014/main" id="{90218D84-8D7D-1BF9-6E4C-0817FFE5701D}"/>
              </a:ext>
            </a:extLst>
          </p:cNvPr>
          <p:cNvSpPr txBox="1"/>
          <p:nvPr/>
        </p:nvSpPr>
        <p:spPr>
          <a:xfrm>
            <a:off x="1713294" y="2283026"/>
            <a:ext cx="8765413" cy="800219"/>
          </a:xfrm>
          <a:prstGeom prst="rect">
            <a:avLst/>
          </a:prstGeom>
          <a:noFill/>
        </p:spPr>
        <p:txBody>
          <a:bodyPr wrap="none" rtlCol="0">
            <a:spAutoFit/>
          </a:bodyPr>
          <a:lstStyle/>
          <a:p>
            <a:pPr algn="ctr"/>
            <a:r>
              <a:rPr lang="en-US" sz="2300" dirty="0">
                <a:latin typeface="Futura Medium" panose="020B0602020204020303" pitchFamily="34" charset="-79"/>
                <a:cs typeface="Futura Medium" panose="020B0602020204020303" pitchFamily="34" charset="-79"/>
              </a:rPr>
              <a:t>Dr. Drew D. Syverson, University of North Carolina at Charlotte</a:t>
            </a:r>
          </a:p>
          <a:p>
            <a:pPr algn="ctr"/>
            <a:r>
              <a:rPr lang="en-US" sz="2300" dirty="0">
                <a:latin typeface="Futura Medium" panose="020B0602020204020303" pitchFamily="34" charset="-79"/>
                <a:cs typeface="Futura Medium" panose="020B0602020204020303" pitchFamily="34" charset="-79"/>
              </a:rPr>
              <a:t>Department of Earth, Environmental and Geographical Sciences</a:t>
            </a:r>
          </a:p>
        </p:txBody>
      </p:sp>
      <p:pic>
        <p:nvPicPr>
          <p:cNvPr id="6" name="Picture 5">
            <a:extLst>
              <a:ext uri="{FF2B5EF4-FFF2-40B4-BE49-F238E27FC236}">
                <a16:creationId xmlns:a16="http://schemas.microsoft.com/office/drawing/2014/main" id="{CE1F3034-455D-3999-5C82-05B0AF4B8716}"/>
              </a:ext>
            </a:extLst>
          </p:cNvPr>
          <p:cNvPicPr>
            <a:picLocks noChangeAspect="1"/>
          </p:cNvPicPr>
          <p:nvPr/>
        </p:nvPicPr>
        <p:blipFill rotWithShape="1">
          <a:blip r:embed="rId3"/>
          <a:srcRect l="19522" t="34431" r="19829" b="34253"/>
          <a:stretch/>
        </p:blipFill>
        <p:spPr>
          <a:xfrm>
            <a:off x="2913397" y="5363139"/>
            <a:ext cx="2519878" cy="1301141"/>
          </a:xfrm>
          <a:prstGeom prst="rect">
            <a:avLst/>
          </a:prstGeom>
          <a:solidFill>
            <a:schemeClr val="bg1"/>
          </a:solidFill>
        </p:spPr>
      </p:pic>
      <p:pic>
        <p:nvPicPr>
          <p:cNvPr id="7" name="Picture 6" descr="A close up of a logo&#10;&#10;Description automatically generated">
            <a:extLst>
              <a:ext uri="{FF2B5EF4-FFF2-40B4-BE49-F238E27FC236}">
                <a16:creationId xmlns:a16="http://schemas.microsoft.com/office/drawing/2014/main" id="{092D6DCF-8000-29F5-CBA9-3E3AE5475DDA}"/>
              </a:ext>
            </a:extLst>
          </p:cNvPr>
          <p:cNvPicPr>
            <a:picLocks noChangeAspect="1"/>
          </p:cNvPicPr>
          <p:nvPr/>
        </p:nvPicPr>
        <p:blipFill>
          <a:blip r:embed="rId4"/>
          <a:srcRect t="43950" r="8547" b="11683"/>
          <a:stretch/>
        </p:blipFill>
        <p:spPr>
          <a:xfrm>
            <a:off x="5928571" y="5363139"/>
            <a:ext cx="2682030" cy="1301141"/>
          </a:xfrm>
          <a:prstGeom prst="rect">
            <a:avLst/>
          </a:prstGeom>
        </p:spPr>
      </p:pic>
    </p:spTree>
    <p:extLst>
      <p:ext uri="{BB962C8B-B14F-4D97-AF65-F5344CB8AC3E}">
        <p14:creationId xmlns:p14="http://schemas.microsoft.com/office/powerpoint/2010/main" val="407334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F309-A268-E435-A2CA-9DFEC7BFF6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475450-DDA3-7568-8119-696DFD851453}"/>
              </a:ext>
            </a:extLst>
          </p:cNvPr>
          <p:cNvSpPr txBox="1"/>
          <p:nvPr/>
        </p:nvSpPr>
        <p:spPr>
          <a:xfrm>
            <a:off x="346363" y="387927"/>
            <a:ext cx="11499273" cy="4708981"/>
          </a:xfrm>
          <a:prstGeom prst="rect">
            <a:avLst/>
          </a:prstGeom>
          <a:noFill/>
        </p:spPr>
        <p:txBody>
          <a:bodyPr wrap="square" rtlCol="0">
            <a:spAutoFit/>
          </a:bodyPr>
          <a:lstStyle/>
          <a:p>
            <a:r>
              <a:rPr lang="en-US" sz="3000" b="1" dirty="0">
                <a:latin typeface="Futura Medium" panose="020B0602020204020303" pitchFamily="34" charset="-79"/>
              </a:rPr>
              <a:t>Sampling objectives for defining baseline chemistry from the Endeavour hydrothermal field:</a:t>
            </a:r>
          </a:p>
          <a:p>
            <a:endParaRPr lang="en-US" sz="3000" dirty="0">
              <a:latin typeface="Futura Medium" panose="020B0602020204020303" pitchFamily="34" charset="-79"/>
            </a:endParaRPr>
          </a:p>
          <a:p>
            <a:pPr marL="514350" indent="-514350">
              <a:buFont typeface="+mj-lt"/>
              <a:buAutoNum type="arabicPeriod" startAt="3"/>
            </a:pPr>
            <a:r>
              <a:rPr lang="en-US" sz="3000" dirty="0">
                <a:latin typeface="Futura Medium" panose="020B0602020204020303" pitchFamily="34" charset="-79"/>
              </a:rPr>
              <a:t>Take time-series sampling of hydrothermal fluids before and after an eruption at the seafloor.</a:t>
            </a:r>
          </a:p>
          <a:p>
            <a:pPr marL="514350" indent="-514350">
              <a:buFont typeface="+mj-lt"/>
              <a:buAutoNum type="arabicPeriod" startAt="3"/>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Most studies focused on interpreting vent fluid chemistry before and after an eruption event are usually limited by non-continuous time-series sampling.</a:t>
            </a:r>
          </a:p>
          <a:p>
            <a:pPr marL="971550" lvl="1" indent="-514350">
              <a:buFont typeface="Arial" panose="020B0604020202020204" pitchFamily="34" charset="0"/>
              <a:buChar char="•"/>
            </a:pPr>
            <a:endParaRPr lang="en-US" sz="3000" dirty="0">
              <a:latin typeface="Futura Medium" panose="020B0602020204020303" pitchFamily="34" charset="-79"/>
            </a:endParaRPr>
          </a:p>
        </p:txBody>
      </p:sp>
    </p:spTree>
    <p:extLst>
      <p:ext uri="{BB962C8B-B14F-4D97-AF65-F5344CB8AC3E}">
        <p14:creationId xmlns:p14="http://schemas.microsoft.com/office/powerpoint/2010/main" val="325114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1579DD-2AF5-C92F-B3B2-3FE849C8F2A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5DBEBCB-42EA-783A-CFEC-A13D1D6EA2DC}"/>
              </a:ext>
            </a:extLst>
          </p:cNvPr>
          <p:cNvGrpSpPr/>
          <p:nvPr/>
        </p:nvGrpSpPr>
        <p:grpSpPr>
          <a:xfrm>
            <a:off x="1680359" y="564274"/>
            <a:ext cx="8831283" cy="6024480"/>
            <a:chOff x="4751569" y="842550"/>
            <a:chExt cx="5483532" cy="3740728"/>
          </a:xfrm>
        </p:grpSpPr>
        <p:pic>
          <p:nvPicPr>
            <p:cNvPr id="5" name="Picture 4">
              <a:extLst>
                <a:ext uri="{FF2B5EF4-FFF2-40B4-BE49-F238E27FC236}">
                  <a16:creationId xmlns:a16="http://schemas.microsoft.com/office/drawing/2014/main" id="{0157AF31-EF68-85B8-2DA5-E889C7034BFE}"/>
                </a:ext>
              </a:extLst>
            </p:cNvPr>
            <p:cNvPicPr>
              <a:picLocks noChangeAspect="1"/>
            </p:cNvPicPr>
            <p:nvPr/>
          </p:nvPicPr>
          <p:blipFill>
            <a:blip r:embed="rId3"/>
            <a:srcRect t="46868"/>
            <a:stretch/>
          </p:blipFill>
          <p:spPr>
            <a:xfrm>
              <a:off x="7546240" y="939533"/>
              <a:ext cx="2688861" cy="3643745"/>
            </a:xfrm>
            <a:prstGeom prst="rect">
              <a:avLst/>
            </a:prstGeom>
          </p:spPr>
        </p:pic>
        <p:grpSp>
          <p:nvGrpSpPr>
            <p:cNvPr id="7" name="Group 6">
              <a:extLst>
                <a:ext uri="{FF2B5EF4-FFF2-40B4-BE49-F238E27FC236}">
                  <a16:creationId xmlns:a16="http://schemas.microsoft.com/office/drawing/2014/main" id="{A7ABD803-3041-78D2-3319-6D35533B75B9}"/>
                </a:ext>
              </a:extLst>
            </p:cNvPr>
            <p:cNvGrpSpPr/>
            <p:nvPr/>
          </p:nvGrpSpPr>
          <p:grpSpPr>
            <a:xfrm>
              <a:off x="4751569" y="842550"/>
              <a:ext cx="2688861" cy="3740728"/>
              <a:chOff x="4751569" y="0"/>
              <a:chExt cx="2688861" cy="3740728"/>
            </a:xfrm>
          </p:grpSpPr>
          <p:pic>
            <p:nvPicPr>
              <p:cNvPr id="2" name="Picture 1">
                <a:extLst>
                  <a:ext uri="{FF2B5EF4-FFF2-40B4-BE49-F238E27FC236}">
                    <a16:creationId xmlns:a16="http://schemas.microsoft.com/office/drawing/2014/main" id="{6D392425-6205-D0DB-2694-BFC2ABC75BB8}"/>
                  </a:ext>
                </a:extLst>
              </p:cNvPr>
              <p:cNvPicPr>
                <a:picLocks noChangeAspect="1"/>
              </p:cNvPicPr>
              <p:nvPr/>
            </p:nvPicPr>
            <p:blipFill>
              <a:blip r:embed="rId3"/>
              <a:srcRect b="51717"/>
              <a:stretch/>
            </p:blipFill>
            <p:spPr>
              <a:xfrm>
                <a:off x="4751569" y="0"/>
                <a:ext cx="2688861" cy="3311236"/>
              </a:xfrm>
              <a:prstGeom prst="rect">
                <a:avLst/>
              </a:prstGeom>
            </p:spPr>
          </p:pic>
          <p:pic>
            <p:nvPicPr>
              <p:cNvPr id="6" name="Picture 5">
                <a:extLst>
                  <a:ext uri="{FF2B5EF4-FFF2-40B4-BE49-F238E27FC236}">
                    <a16:creationId xmlns:a16="http://schemas.microsoft.com/office/drawing/2014/main" id="{D2F8EFA9-DCF2-C208-A491-D206D0A7C2F2}"/>
                  </a:ext>
                </a:extLst>
              </p:cNvPr>
              <p:cNvPicPr>
                <a:picLocks noChangeAspect="1"/>
              </p:cNvPicPr>
              <p:nvPr/>
            </p:nvPicPr>
            <p:blipFill>
              <a:blip r:embed="rId3"/>
              <a:srcRect t="92323"/>
              <a:stretch/>
            </p:blipFill>
            <p:spPr>
              <a:xfrm>
                <a:off x="4751569" y="3214257"/>
                <a:ext cx="2688861" cy="526471"/>
              </a:xfrm>
              <a:prstGeom prst="rect">
                <a:avLst/>
              </a:prstGeom>
            </p:spPr>
          </p:pic>
        </p:grpSp>
      </p:grpSp>
      <p:sp>
        <p:nvSpPr>
          <p:cNvPr id="9" name="TextBox 8">
            <a:extLst>
              <a:ext uri="{FF2B5EF4-FFF2-40B4-BE49-F238E27FC236}">
                <a16:creationId xmlns:a16="http://schemas.microsoft.com/office/drawing/2014/main" id="{8D0F6CD5-77D3-514C-E9F1-3038B632F5C7}"/>
              </a:ext>
            </a:extLst>
          </p:cNvPr>
          <p:cNvSpPr txBox="1"/>
          <p:nvPr/>
        </p:nvSpPr>
        <p:spPr>
          <a:xfrm>
            <a:off x="7572779" y="6443901"/>
            <a:ext cx="4680127"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Pester et al., 2013, Von Damm et al., 2005</a:t>
            </a:r>
          </a:p>
        </p:txBody>
      </p:sp>
      <p:sp>
        <p:nvSpPr>
          <p:cNvPr id="10" name="TextBox 9">
            <a:extLst>
              <a:ext uri="{FF2B5EF4-FFF2-40B4-BE49-F238E27FC236}">
                <a16:creationId xmlns:a16="http://schemas.microsoft.com/office/drawing/2014/main" id="{3BBED0A7-B1CD-D199-92E2-8C0AB550901D}"/>
              </a:ext>
            </a:extLst>
          </p:cNvPr>
          <p:cNvSpPr txBox="1"/>
          <p:nvPr/>
        </p:nvSpPr>
        <p:spPr>
          <a:xfrm>
            <a:off x="968912" y="44767"/>
            <a:ext cx="10339241" cy="461665"/>
          </a:xfrm>
          <a:prstGeom prst="rect">
            <a:avLst/>
          </a:prstGeom>
          <a:noFill/>
        </p:spPr>
        <p:txBody>
          <a:bodyPr wrap="none" rtlCol="0">
            <a:spAutoFit/>
          </a:bodyPr>
          <a:lstStyle/>
          <a:p>
            <a:r>
              <a:rPr lang="en-US" sz="2400" dirty="0">
                <a:latin typeface="Futura Medium" panose="020B0602020204020303" pitchFamily="34" charset="-79"/>
                <a:cs typeface="Futura Medium" panose="020B0602020204020303" pitchFamily="34" charset="-79"/>
              </a:rPr>
              <a:t>East Pacific Rise 9</a:t>
            </a:r>
            <a:r>
              <a:rPr lang="en-US" sz="24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a:t>
            </a:r>
            <a:r>
              <a:rPr lang="en-US" sz="2400" dirty="0">
                <a:latin typeface="Futura Medium" panose="020B0602020204020303" pitchFamily="34" charset="-79"/>
                <a:cs typeface="Futura Medium" panose="020B0602020204020303" pitchFamily="34" charset="-79"/>
              </a:rPr>
              <a:t>N – Changes in fluid chemistry due to eruption events</a:t>
            </a:r>
          </a:p>
        </p:txBody>
      </p:sp>
    </p:spTree>
    <p:extLst>
      <p:ext uri="{BB962C8B-B14F-4D97-AF65-F5344CB8AC3E}">
        <p14:creationId xmlns:p14="http://schemas.microsoft.com/office/powerpoint/2010/main" val="315196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D46AF4-3D85-A648-402B-5551BF73E7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CC844C-D1F5-9D0B-0925-65A45D3D48BA}"/>
              </a:ext>
            </a:extLst>
          </p:cNvPr>
          <p:cNvPicPr>
            <a:picLocks noChangeAspect="1"/>
          </p:cNvPicPr>
          <p:nvPr/>
        </p:nvPicPr>
        <p:blipFill>
          <a:blip r:embed="rId3"/>
          <a:stretch>
            <a:fillRect/>
          </a:stretch>
        </p:blipFill>
        <p:spPr>
          <a:xfrm>
            <a:off x="2209800" y="788937"/>
            <a:ext cx="7772400" cy="5280126"/>
          </a:xfrm>
          <a:prstGeom prst="rect">
            <a:avLst/>
          </a:prstGeom>
        </p:spPr>
      </p:pic>
      <p:sp>
        <p:nvSpPr>
          <p:cNvPr id="4" name="TextBox 3">
            <a:extLst>
              <a:ext uri="{FF2B5EF4-FFF2-40B4-BE49-F238E27FC236}">
                <a16:creationId xmlns:a16="http://schemas.microsoft.com/office/drawing/2014/main" id="{0FBEBC9B-A443-AB80-7E3F-F96114A2DC03}"/>
              </a:ext>
            </a:extLst>
          </p:cNvPr>
          <p:cNvSpPr txBox="1"/>
          <p:nvPr/>
        </p:nvSpPr>
        <p:spPr>
          <a:xfrm>
            <a:off x="10047620" y="6443901"/>
            <a:ext cx="2021387"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Lilley et al., 2003</a:t>
            </a:r>
          </a:p>
        </p:txBody>
      </p:sp>
      <p:sp>
        <p:nvSpPr>
          <p:cNvPr id="3" name="TextBox 2">
            <a:extLst>
              <a:ext uri="{FF2B5EF4-FFF2-40B4-BE49-F238E27FC236}">
                <a16:creationId xmlns:a16="http://schemas.microsoft.com/office/drawing/2014/main" id="{6E948CFA-B8A6-5402-8BA7-D5DA4431DB7C}"/>
              </a:ext>
            </a:extLst>
          </p:cNvPr>
          <p:cNvSpPr txBox="1"/>
          <p:nvPr/>
        </p:nvSpPr>
        <p:spPr>
          <a:xfrm>
            <a:off x="968912" y="44767"/>
            <a:ext cx="10339241" cy="461665"/>
          </a:xfrm>
          <a:prstGeom prst="rect">
            <a:avLst/>
          </a:prstGeom>
          <a:noFill/>
        </p:spPr>
        <p:txBody>
          <a:bodyPr wrap="none" rtlCol="0">
            <a:spAutoFit/>
          </a:bodyPr>
          <a:lstStyle/>
          <a:p>
            <a:r>
              <a:rPr lang="en-US" sz="2400" dirty="0">
                <a:latin typeface="Futura Medium" panose="020B0602020204020303" pitchFamily="34" charset="-79"/>
                <a:cs typeface="Futura Medium" panose="020B0602020204020303" pitchFamily="34" charset="-79"/>
              </a:rPr>
              <a:t>East Pacific Rise 9</a:t>
            </a:r>
            <a:r>
              <a:rPr lang="en-US" sz="24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a:t>
            </a:r>
            <a:r>
              <a:rPr lang="en-US" sz="2400" dirty="0">
                <a:latin typeface="Futura Medium" panose="020B0602020204020303" pitchFamily="34" charset="-79"/>
                <a:cs typeface="Futura Medium" panose="020B0602020204020303" pitchFamily="34" charset="-79"/>
              </a:rPr>
              <a:t>N – Changes in fluid chemistry due to eruption events</a:t>
            </a:r>
          </a:p>
        </p:txBody>
      </p:sp>
    </p:spTree>
    <p:extLst>
      <p:ext uri="{BB962C8B-B14F-4D97-AF65-F5344CB8AC3E}">
        <p14:creationId xmlns:p14="http://schemas.microsoft.com/office/powerpoint/2010/main" val="75885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3082DD-CABB-0EBA-C95C-8DA51119FB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FAF285-64B0-6F1E-42B9-CF7CC5155F1E}"/>
              </a:ext>
            </a:extLst>
          </p:cNvPr>
          <p:cNvPicPr>
            <a:picLocks noChangeAspect="1"/>
          </p:cNvPicPr>
          <p:nvPr/>
        </p:nvPicPr>
        <p:blipFill>
          <a:blip r:embed="rId3"/>
          <a:stretch>
            <a:fillRect/>
          </a:stretch>
        </p:blipFill>
        <p:spPr>
          <a:xfrm>
            <a:off x="599783" y="623455"/>
            <a:ext cx="4386807" cy="6234545"/>
          </a:xfrm>
          <a:prstGeom prst="rect">
            <a:avLst/>
          </a:prstGeom>
        </p:spPr>
      </p:pic>
      <p:sp>
        <p:nvSpPr>
          <p:cNvPr id="4" name="TextBox 3">
            <a:extLst>
              <a:ext uri="{FF2B5EF4-FFF2-40B4-BE49-F238E27FC236}">
                <a16:creationId xmlns:a16="http://schemas.microsoft.com/office/drawing/2014/main" id="{E66A351B-AFFB-8775-CCD3-AE535693A976}"/>
              </a:ext>
            </a:extLst>
          </p:cNvPr>
          <p:cNvSpPr txBox="1"/>
          <p:nvPr/>
        </p:nvSpPr>
        <p:spPr>
          <a:xfrm>
            <a:off x="10047620" y="6443901"/>
            <a:ext cx="2081852"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Pester et al., 2013</a:t>
            </a:r>
          </a:p>
        </p:txBody>
      </p:sp>
      <p:sp>
        <p:nvSpPr>
          <p:cNvPr id="6" name="TextBox 5">
            <a:extLst>
              <a:ext uri="{FF2B5EF4-FFF2-40B4-BE49-F238E27FC236}">
                <a16:creationId xmlns:a16="http://schemas.microsoft.com/office/drawing/2014/main" id="{7ED96B40-0200-A6CE-D0C7-98018DD600B8}"/>
              </a:ext>
            </a:extLst>
          </p:cNvPr>
          <p:cNvSpPr txBox="1"/>
          <p:nvPr/>
        </p:nvSpPr>
        <p:spPr>
          <a:xfrm>
            <a:off x="968912" y="44767"/>
            <a:ext cx="10339241" cy="461665"/>
          </a:xfrm>
          <a:prstGeom prst="rect">
            <a:avLst/>
          </a:prstGeom>
          <a:noFill/>
        </p:spPr>
        <p:txBody>
          <a:bodyPr wrap="none" rtlCol="0">
            <a:spAutoFit/>
          </a:bodyPr>
          <a:lstStyle/>
          <a:p>
            <a:r>
              <a:rPr lang="en-US" sz="2400" dirty="0">
                <a:latin typeface="Futura Medium" panose="020B0602020204020303" pitchFamily="34" charset="-79"/>
                <a:cs typeface="Futura Medium" panose="020B0602020204020303" pitchFamily="34" charset="-79"/>
              </a:rPr>
              <a:t>East Pacific Rise 9</a:t>
            </a:r>
            <a:r>
              <a:rPr lang="en-US" sz="2400" dirty="0">
                <a:solidFill>
                  <a:srgbClr val="000000"/>
                </a:solidFill>
                <a:effectLst/>
                <a:latin typeface="Futura Medium" panose="020B0602020204020303" pitchFamily="34" charset="-79"/>
                <a:ea typeface="Times New Roman" panose="02020603050405020304" pitchFamily="18" charset="0"/>
                <a:cs typeface="Futura Medium" panose="020B0602020204020303" pitchFamily="34" charset="-79"/>
              </a:rPr>
              <a:t>°</a:t>
            </a:r>
            <a:r>
              <a:rPr lang="en-US" sz="2400" dirty="0">
                <a:latin typeface="Futura Medium" panose="020B0602020204020303" pitchFamily="34" charset="-79"/>
                <a:cs typeface="Futura Medium" panose="020B0602020204020303" pitchFamily="34" charset="-79"/>
              </a:rPr>
              <a:t>N – Changes in fluid chemistry due to eruption events</a:t>
            </a:r>
          </a:p>
        </p:txBody>
      </p:sp>
      <p:pic>
        <p:nvPicPr>
          <p:cNvPr id="2" name="Picture 1">
            <a:extLst>
              <a:ext uri="{FF2B5EF4-FFF2-40B4-BE49-F238E27FC236}">
                <a16:creationId xmlns:a16="http://schemas.microsoft.com/office/drawing/2014/main" id="{D9B4E199-1222-D674-6EC9-8255B5D0C746}"/>
              </a:ext>
            </a:extLst>
          </p:cNvPr>
          <p:cNvPicPr>
            <a:picLocks noChangeAspect="1"/>
          </p:cNvPicPr>
          <p:nvPr/>
        </p:nvPicPr>
        <p:blipFill>
          <a:blip r:embed="rId4"/>
          <a:stretch>
            <a:fillRect/>
          </a:stretch>
        </p:blipFill>
        <p:spPr>
          <a:xfrm>
            <a:off x="6096000" y="458570"/>
            <a:ext cx="5747427" cy="5849694"/>
          </a:xfrm>
          <a:prstGeom prst="rect">
            <a:avLst/>
          </a:prstGeom>
        </p:spPr>
      </p:pic>
      <p:cxnSp>
        <p:nvCxnSpPr>
          <p:cNvPr id="7" name="Straight Connector 6">
            <a:extLst>
              <a:ext uri="{FF2B5EF4-FFF2-40B4-BE49-F238E27FC236}">
                <a16:creationId xmlns:a16="http://schemas.microsoft.com/office/drawing/2014/main" id="{6CA53BB6-7BD4-AAF7-4BF9-52AA560DAA13}"/>
              </a:ext>
            </a:extLst>
          </p:cNvPr>
          <p:cNvCxnSpPr>
            <a:cxnSpLocks/>
          </p:cNvCxnSpPr>
          <p:nvPr/>
        </p:nvCxnSpPr>
        <p:spPr>
          <a:xfrm flipV="1">
            <a:off x="2048934" y="999067"/>
            <a:ext cx="0" cy="491066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FB4AB6C-37CB-72FC-8CEC-0A602CCA1363}"/>
              </a:ext>
            </a:extLst>
          </p:cNvPr>
          <p:cNvSpPr txBox="1"/>
          <p:nvPr/>
        </p:nvSpPr>
        <p:spPr>
          <a:xfrm>
            <a:off x="1084287" y="629735"/>
            <a:ext cx="1632113" cy="369332"/>
          </a:xfrm>
          <a:prstGeom prst="rect">
            <a:avLst/>
          </a:prstGeom>
          <a:noFill/>
        </p:spPr>
        <p:txBody>
          <a:bodyPr wrap="none" rtlCol="0">
            <a:spAutoFit/>
          </a:bodyPr>
          <a:lstStyle/>
          <a:p>
            <a:r>
              <a:rPr lang="en-US" dirty="0"/>
              <a:t>Eruption Event</a:t>
            </a:r>
          </a:p>
        </p:txBody>
      </p:sp>
      <p:sp>
        <p:nvSpPr>
          <p:cNvPr id="10" name="TextBox 9">
            <a:extLst>
              <a:ext uri="{FF2B5EF4-FFF2-40B4-BE49-F238E27FC236}">
                <a16:creationId xmlns:a16="http://schemas.microsoft.com/office/drawing/2014/main" id="{6BD3D151-DC0E-E992-6039-9BE8E84407C6}"/>
              </a:ext>
            </a:extLst>
          </p:cNvPr>
          <p:cNvSpPr txBox="1"/>
          <p:nvPr/>
        </p:nvSpPr>
        <p:spPr>
          <a:xfrm>
            <a:off x="7224507" y="557605"/>
            <a:ext cx="3877659" cy="646331"/>
          </a:xfrm>
          <a:prstGeom prst="rect">
            <a:avLst/>
          </a:prstGeom>
          <a:noFill/>
        </p:spPr>
        <p:txBody>
          <a:bodyPr wrap="square" rtlCol="0">
            <a:spAutoFit/>
          </a:bodyPr>
          <a:lstStyle/>
          <a:p>
            <a:r>
              <a:rPr lang="en-US" dirty="0">
                <a:effectLst/>
                <a:latin typeface="Futura Medium" panose="020B0602020204020303" pitchFamily="34" charset="-79"/>
                <a:cs typeface="Futura Medium" panose="020B0602020204020303" pitchFamily="34" charset="-79"/>
              </a:rPr>
              <a:t>P vent and Bio </a:t>
            </a:r>
            <a:r>
              <a:rPr lang="en-US" dirty="0">
                <a:effectLst/>
                <a:latin typeface="Futura Medium" panose="020B0602020204020303" pitchFamily="34" charset="-79"/>
                <a:cs typeface="Futura Medium" panose="020B0602020204020303" pitchFamily="34" charset="-79"/>
              </a:rPr>
              <a:t>9 – Steady State</a:t>
            </a:r>
            <a:endParaRPr lang="en-US" dirty="0">
              <a:effectLst/>
              <a:latin typeface="Futura Medium" panose="020B0602020204020303" pitchFamily="34" charset="-79"/>
              <a:cs typeface="Futura Medium" panose="020B0602020204020303" pitchFamily="34" charset="-79"/>
            </a:endParaRPr>
          </a:p>
          <a:p>
            <a:endParaRPr lang="en-US" dirty="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91361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BC771-C44A-5F98-AEA8-94679849A4A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4DFB28A2-7DEB-10C9-4D2C-76ECC23DF854}"/>
              </a:ext>
            </a:extLst>
          </p:cNvPr>
          <p:cNvGrpSpPr/>
          <p:nvPr/>
        </p:nvGrpSpPr>
        <p:grpSpPr>
          <a:xfrm>
            <a:off x="128241" y="1178430"/>
            <a:ext cx="11884721" cy="4501140"/>
            <a:chOff x="128241" y="1178430"/>
            <a:chExt cx="11884721" cy="4501140"/>
          </a:xfrm>
        </p:grpSpPr>
        <p:pic>
          <p:nvPicPr>
            <p:cNvPr id="3" name="Picture 2">
              <a:extLst>
                <a:ext uri="{FF2B5EF4-FFF2-40B4-BE49-F238E27FC236}">
                  <a16:creationId xmlns:a16="http://schemas.microsoft.com/office/drawing/2014/main" id="{F869E3A6-FCBE-505E-0B6E-96BE9EE8FC96}"/>
                </a:ext>
              </a:extLst>
            </p:cNvPr>
            <p:cNvPicPr>
              <a:picLocks noChangeAspect="1"/>
            </p:cNvPicPr>
            <p:nvPr/>
          </p:nvPicPr>
          <p:blipFill>
            <a:blip r:embed="rId3"/>
            <a:stretch>
              <a:fillRect/>
            </a:stretch>
          </p:blipFill>
          <p:spPr>
            <a:xfrm>
              <a:off x="128241" y="1178430"/>
              <a:ext cx="5839519" cy="4501140"/>
            </a:xfrm>
            <a:prstGeom prst="rect">
              <a:avLst/>
            </a:prstGeom>
          </p:spPr>
        </p:pic>
        <p:pic>
          <p:nvPicPr>
            <p:cNvPr id="4" name="Picture 3">
              <a:extLst>
                <a:ext uri="{FF2B5EF4-FFF2-40B4-BE49-F238E27FC236}">
                  <a16:creationId xmlns:a16="http://schemas.microsoft.com/office/drawing/2014/main" id="{65802AC2-A0E5-2BD5-7E89-D2DDFBC58FC2}"/>
                </a:ext>
              </a:extLst>
            </p:cNvPr>
            <p:cNvPicPr>
              <a:picLocks noChangeAspect="1"/>
            </p:cNvPicPr>
            <p:nvPr/>
          </p:nvPicPr>
          <p:blipFill>
            <a:blip r:embed="rId4"/>
            <a:stretch>
              <a:fillRect/>
            </a:stretch>
          </p:blipFill>
          <p:spPr>
            <a:xfrm>
              <a:off x="6096000" y="1208019"/>
              <a:ext cx="5839519" cy="2220981"/>
            </a:xfrm>
            <a:prstGeom prst="rect">
              <a:avLst/>
            </a:prstGeom>
          </p:spPr>
        </p:pic>
        <p:pic>
          <p:nvPicPr>
            <p:cNvPr id="7" name="Picture 6">
              <a:extLst>
                <a:ext uri="{FF2B5EF4-FFF2-40B4-BE49-F238E27FC236}">
                  <a16:creationId xmlns:a16="http://schemas.microsoft.com/office/drawing/2014/main" id="{D083FF09-AB37-2518-7895-BCC32399C3B3}"/>
                </a:ext>
              </a:extLst>
            </p:cNvPr>
            <p:cNvPicPr>
              <a:picLocks noChangeAspect="1"/>
            </p:cNvPicPr>
            <p:nvPr/>
          </p:nvPicPr>
          <p:blipFill>
            <a:blip r:embed="rId5"/>
            <a:stretch>
              <a:fillRect/>
            </a:stretch>
          </p:blipFill>
          <p:spPr>
            <a:xfrm>
              <a:off x="6173443" y="3414699"/>
              <a:ext cx="5839519" cy="2243605"/>
            </a:xfrm>
            <a:prstGeom prst="rect">
              <a:avLst/>
            </a:prstGeom>
          </p:spPr>
        </p:pic>
      </p:grpSp>
      <p:sp>
        <p:nvSpPr>
          <p:cNvPr id="10" name="TextBox 9">
            <a:extLst>
              <a:ext uri="{FF2B5EF4-FFF2-40B4-BE49-F238E27FC236}">
                <a16:creationId xmlns:a16="http://schemas.microsoft.com/office/drawing/2014/main" id="{8FD9BE71-645A-24A1-D57F-B3E3F7811861}"/>
              </a:ext>
            </a:extLst>
          </p:cNvPr>
          <p:cNvSpPr txBox="1"/>
          <p:nvPr/>
        </p:nvSpPr>
        <p:spPr>
          <a:xfrm>
            <a:off x="838599" y="44767"/>
            <a:ext cx="10514802" cy="461665"/>
          </a:xfrm>
          <a:prstGeom prst="rect">
            <a:avLst/>
          </a:prstGeom>
          <a:noFill/>
        </p:spPr>
        <p:txBody>
          <a:bodyPr wrap="none" rtlCol="0">
            <a:spAutoFit/>
          </a:bodyPr>
          <a:lstStyle/>
          <a:p>
            <a:r>
              <a:rPr lang="en-US" sz="2400" dirty="0">
                <a:latin typeface="Futura Medium" panose="020B0602020204020303" pitchFamily="34" charset="-79"/>
                <a:cs typeface="Futura Medium" panose="020B0602020204020303" pitchFamily="34" charset="-79"/>
              </a:rPr>
              <a:t>Main Endeavour Field – Changes in fluid chemistry due to eruption events</a:t>
            </a:r>
          </a:p>
        </p:txBody>
      </p:sp>
      <p:pic>
        <p:nvPicPr>
          <p:cNvPr id="2" name="Picture 1">
            <a:extLst>
              <a:ext uri="{FF2B5EF4-FFF2-40B4-BE49-F238E27FC236}">
                <a16:creationId xmlns:a16="http://schemas.microsoft.com/office/drawing/2014/main" id="{0E7A4132-5CD7-74FA-81D2-D6620D798B9A}"/>
              </a:ext>
            </a:extLst>
          </p:cNvPr>
          <p:cNvPicPr>
            <a:picLocks noChangeAspect="1"/>
          </p:cNvPicPr>
          <p:nvPr/>
        </p:nvPicPr>
        <p:blipFill>
          <a:blip r:embed="rId6"/>
          <a:stretch>
            <a:fillRect/>
          </a:stretch>
        </p:blipFill>
        <p:spPr>
          <a:xfrm>
            <a:off x="888977" y="5577790"/>
            <a:ext cx="5156224" cy="633155"/>
          </a:xfrm>
          <a:prstGeom prst="rect">
            <a:avLst/>
          </a:prstGeom>
        </p:spPr>
      </p:pic>
      <p:pic>
        <p:nvPicPr>
          <p:cNvPr id="5" name="Picture 4">
            <a:extLst>
              <a:ext uri="{FF2B5EF4-FFF2-40B4-BE49-F238E27FC236}">
                <a16:creationId xmlns:a16="http://schemas.microsoft.com/office/drawing/2014/main" id="{B9CC721B-13D1-D98F-05C7-2553864E1517}"/>
              </a:ext>
            </a:extLst>
          </p:cNvPr>
          <p:cNvPicPr>
            <a:picLocks noChangeAspect="1"/>
          </p:cNvPicPr>
          <p:nvPr/>
        </p:nvPicPr>
        <p:blipFill>
          <a:blip r:embed="rId6"/>
          <a:stretch>
            <a:fillRect/>
          </a:stretch>
        </p:blipFill>
        <p:spPr>
          <a:xfrm>
            <a:off x="6728496" y="5601814"/>
            <a:ext cx="5156224" cy="633155"/>
          </a:xfrm>
          <a:prstGeom prst="rect">
            <a:avLst/>
          </a:prstGeom>
        </p:spPr>
      </p:pic>
      <p:sp>
        <p:nvSpPr>
          <p:cNvPr id="15" name="TextBox 14">
            <a:extLst>
              <a:ext uri="{FF2B5EF4-FFF2-40B4-BE49-F238E27FC236}">
                <a16:creationId xmlns:a16="http://schemas.microsoft.com/office/drawing/2014/main" id="{1E27BC34-F42D-AF57-F364-21E01FCACBB2}"/>
              </a:ext>
            </a:extLst>
          </p:cNvPr>
          <p:cNvSpPr txBox="1"/>
          <p:nvPr/>
        </p:nvSpPr>
        <p:spPr>
          <a:xfrm>
            <a:off x="3798818" y="694354"/>
            <a:ext cx="5216941" cy="369332"/>
          </a:xfrm>
          <a:prstGeom prst="rect">
            <a:avLst/>
          </a:prstGeom>
          <a:noFill/>
        </p:spPr>
        <p:txBody>
          <a:bodyPr wrap="none" rtlCol="0">
            <a:spAutoFit/>
          </a:bodyPr>
          <a:lstStyle/>
          <a:p>
            <a:r>
              <a:rPr lang="en-US" dirty="0">
                <a:effectLst/>
                <a:latin typeface="Futura Medium" panose="020B0602020204020303" pitchFamily="34" charset="-79"/>
                <a:cs typeface="Futura Medium" panose="020B0602020204020303" pitchFamily="34" charset="-79"/>
              </a:rPr>
              <a:t>The earthquake swarm started on 8 June 1999</a:t>
            </a:r>
            <a:endParaRPr lang="en-US" dirty="0">
              <a:latin typeface="Futura Medium" panose="020B0602020204020303" pitchFamily="34" charset="-79"/>
              <a:cs typeface="Futura Medium" panose="020B0602020204020303" pitchFamily="34" charset="-79"/>
            </a:endParaRPr>
          </a:p>
        </p:txBody>
      </p:sp>
      <p:sp>
        <p:nvSpPr>
          <p:cNvPr id="16" name="TextBox 15">
            <a:extLst>
              <a:ext uri="{FF2B5EF4-FFF2-40B4-BE49-F238E27FC236}">
                <a16:creationId xmlns:a16="http://schemas.microsoft.com/office/drawing/2014/main" id="{2B6A250B-3C7A-1E79-0F8E-542E311F0BB7}"/>
              </a:ext>
            </a:extLst>
          </p:cNvPr>
          <p:cNvSpPr txBox="1"/>
          <p:nvPr/>
        </p:nvSpPr>
        <p:spPr>
          <a:xfrm>
            <a:off x="10047620" y="6443901"/>
            <a:ext cx="2021387"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Lilley et al., 2003</a:t>
            </a:r>
          </a:p>
        </p:txBody>
      </p:sp>
    </p:spTree>
    <p:extLst>
      <p:ext uri="{BB962C8B-B14F-4D97-AF65-F5344CB8AC3E}">
        <p14:creationId xmlns:p14="http://schemas.microsoft.com/office/powerpoint/2010/main" val="3230870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476F2-37F2-CE7B-E8D2-77130E373C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18FEB9-E9E9-C732-EBE6-F2586D90A019}"/>
              </a:ext>
            </a:extLst>
          </p:cNvPr>
          <p:cNvSpPr txBox="1"/>
          <p:nvPr/>
        </p:nvSpPr>
        <p:spPr>
          <a:xfrm>
            <a:off x="346363" y="387927"/>
            <a:ext cx="11499273" cy="6555641"/>
          </a:xfrm>
          <a:prstGeom prst="rect">
            <a:avLst/>
          </a:prstGeom>
          <a:noFill/>
        </p:spPr>
        <p:txBody>
          <a:bodyPr wrap="square" rtlCol="0">
            <a:spAutoFit/>
          </a:bodyPr>
          <a:lstStyle/>
          <a:p>
            <a:r>
              <a:rPr lang="en-US" sz="3000" b="1" dirty="0">
                <a:latin typeface="Futura Medium" panose="020B0602020204020303" pitchFamily="34" charset="-79"/>
              </a:rPr>
              <a:t>Sampling objectives for defining baseline chemistry from the Endeavour hydrothermal field:</a:t>
            </a:r>
          </a:p>
          <a:p>
            <a:endParaRPr lang="en-US" sz="3000" dirty="0">
              <a:latin typeface="Futura Medium" panose="020B0602020204020303" pitchFamily="34" charset="-79"/>
            </a:endParaRPr>
          </a:p>
          <a:p>
            <a:pPr marL="514350" indent="-514350">
              <a:buFont typeface="+mj-lt"/>
              <a:buAutoNum type="arabicPeriod" startAt="4"/>
            </a:pPr>
            <a:r>
              <a:rPr lang="en-US" sz="3000" dirty="0">
                <a:latin typeface="Futura Medium" panose="020B0602020204020303" pitchFamily="34" charset="-79"/>
              </a:rPr>
              <a:t>Consistently measure major, trace, and gas chemistry of vent fluids before and after an eruption.</a:t>
            </a:r>
          </a:p>
          <a:p>
            <a:pPr marL="514350" indent="-514350">
              <a:buFont typeface="+mj-lt"/>
              <a:buAutoNum type="arabicPeriod" startAt="4"/>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Collectively, these dissolved components can be used to decipher changes in pressure and temperature of the subseafloor reaction zone during magmatic activity.</a:t>
            </a:r>
          </a:p>
          <a:p>
            <a:pPr marL="971550" lvl="1" indent="-514350">
              <a:buFont typeface="Arial" panose="020B0604020202020204" pitchFamily="34" charset="0"/>
              <a:buChar char="•"/>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Redox sensitive metals and gases can be used to infer subseafloor reactions, such as either anhydrite-magnetite-pyrite or pyrite-pyrrhotite-magnetite equilibria.</a:t>
            </a:r>
          </a:p>
          <a:p>
            <a:pPr marL="971550" lvl="1" indent="-514350">
              <a:buFont typeface="Arial" panose="020B0604020202020204" pitchFamily="34" charset="0"/>
              <a:buChar char="•"/>
            </a:pPr>
            <a:endParaRPr lang="en-US" sz="3000" dirty="0">
              <a:latin typeface="Futura Medium" panose="020B0602020204020303" pitchFamily="34" charset="-79"/>
            </a:endParaRPr>
          </a:p>
        </p:txBody>
      </p:sp>
    </p:spTree>
    <p:extLst>
      <p:ext uri="{BB962C8B-B14F-4D97-AF65-F5344CB8AC3E}">
        <p14:creationId xmlns:p14="http://schemas.microsoft.com/office/powerpoint/2010/main" val="198968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19F227-B216-109B-2DBC-7DC906337A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7B08CB-C2CF-947B-7D57-A0D5B3F9546D}"/>
              </a:ext>
            </a:extLst>
          </p:cNvPr>
          <p:cNvSpPr txBox="1"/>
          <p:nvPr/>
        </p:nvSpPr>
        <p:spPr>
          <a:xfrm>
            <a:off x="346363" y="387927"/>
            <a:ext cx="11499273" cy="5170646"/>
          </a:xfrm>
          <a:prstGeom prst="rect">
            <a:avLst/>
          </a:prstGeom>
          <a:noFill/>
        </p:spPr>
        <p:txBody>
          <a:bodyPr wrap="square" rtlCol="0">
            <a:spAutoFit/>
          </a:bodyPr>
          <a:lstStyle/>
          <a:p>
            <a:r>
              <a:rPr lang="en-US" sz="3000" b="1" dirty="0">
                <a:latin typeface="Futura Medium" panose="020B0602020204020303" pitchFamily="34" charset="-79"/>
              </a:rPr>
              <a:t>Sampling objectives for defining baseline chemistry from the Endeavour hydrothermal field:</a:t>
            </a:r>
          </a:p>
          <a:p>
            <a:endParaRPr lang="en-US" sz="3000" dirty="0">
              <a:latin typeface="Futura Medium" panose="020B0602020204020303" pitchFamily="34" charset="-79"/>
            </a:endParaRPr>
          </a:p>
          <a:p>
            <a:pPr marL="514350" indent="-514350">
              <a:buFont typeface="+mj-lt"/>
              <a:buAutoNum type="arabicPeriod"/>
            </a:pPr>
            <a:r>
              <a:rPr lang="en-US" sz="3000" dirty="0">
                <a:latin typeface="Futura Medium" panose="020B0602020204020303" pitchFamily="34" charset="-79"/>
              </a:rPr>
              <a:t>Obtain high quality hydrothermal fluids sampled from each vent using isobaric gas-tight titanium samplers (Seewald et al., 2020).</a:t>
            </a:r>
          </a:p>
          <a:p>
            <a:pPr marL="514350" indent="-514350">
              <a:buFont typeface="+mj-lt"/>
              <a:buAutoNum type="arabicPeriod"/>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These samples collected from one vent can be used to derived end-member fluid compositions by extrapolation to zero Mg to account for any seawater mixing.</a:t>
            </a:r>
          </a:p>
          <a:p>
            <a:pPr marL="971550" lvl="1" indent="-514350">
              <a:buFont typeface="Arial" panose="020B0604020202020204" pitchFamily="34" charset="0"/>
              <a:buChar char="•"/>
            </a:pPr>
            <a:endParaRPr lang="en-US" sz="3000" dirty="0">
              <a:latin typeface="Futura Medium" panose="020B0602020204020303" pitchFamily="34" charset="-79"/>
            </a:endParaRPr>
          </a:p>
        </p:txBody>
      </p:sp>
    </p:spTree>
    <p:extLst>
      <p:ext uri="{BB962C8B-B14F-4D97-AF65-F5344CB8AC3E}">
        <p14:creationId xmlns:p14="http://schemas.microsoft.com/office/powerpoint/2010/main" val="255863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C43505-3558-4AB7-5107-D320F0953A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F5D851-A340-41C7-A948-793B75569280}"/>
              </a:ext>
            </a:extLst>
          </p:cNvPr>
          <p:cNvSpPr txBox="1"/>
          <p:nvPr/>
        </p:nvSpPr>
        <p:spPr>
          <a:xfrm>
            <a:off x="9725887" y="6359236"/>
            <a:ext cx="2373855"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Seewald et al., 2001</a:t>
            </a:r>
          </a:p>
        </p:txBody>
      </p:sp>
      <p:pic>
        <p:nvPicPr>
          <p:cNvPr id="5" name="Picture 4">
            <a:extLst>
              <a:ext uri="{FF2B5EF4-FFF2-40B4-BE49-F238E27FC236}">
                <a16:creationId xmlns:a16="http://schemas.microsoft.com/office/drawing/2014/main" id="{B7935098-31BF-6B75-A288-1FACB3173FC4}"/>
              </a:ext>
            </a:extLst>
          </p:cNvPr>
          <p:cNvPicPr>
            <a:picLocks noChangeAspect="1"/>
          </p:cNvPicPr>
          <p:nvPr/>
        </p:nvPicPr>
        <p:blipFill>
          <a:blip r:embed="rId2"/>
          <a:stretch>
            <a:fillRect/>
          </a:stretch>
        </p:blipFill>
        <p:spPr>
          <a:xfrm>
            <a:off x="1821180" y="485533"/>
            <a:ext cx="8549640" cy="5886935"/>
          </a:xfrm>
          <a:prstGeom prst="rect">
            <a:avLst/>
          </a:prstGeom>
        </p:spPr>
      </p:pic>
    </p:spTree>
    <p:extLst>
      <p:ext uri="{BB962C8B-B14F-4D97-AF65-F5344CB8AC3E}">
        <p14:creationId xmlns:p14="http://schemas.microsoft.com/office/powerpoint/2010/main" val="25883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B0489B-7330-31B6-E00E-A23F5E373E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7134036-BC1A-BACE-5EA4-3B4C03DED640}"/>
              </a:ext>
            </a:extLst>
          </p:cNvPr>
          <p:cNvSpPr txBox="1"/>
          <p:nvPr/>
        </p:nvSpPr>
        <p:spPr>
          <a:xfrm>
            <a:off x="9725887" y="6359236"/>
            <a:ext cx="2373855"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Seewald et al., 2001</a:t>
            </a:r>
          </a:p>
        </p:txBody>
      </p:sp>
      <p:pic>
        <p:nvPicPr>
          <p:cNvPr id="3" name="Picture 2">
            <a:extLst>
              <a:ext uri="{FF2B5EF4-FFF2-40B4-BE49-F238E27FC236}">
                <a16:creationId xmlns:a16="http://schemas.microsoft.com/office/drawing/2014/main" id="{E3A369AA-0269-983B-2F35-58C21488DA1D}"/>
              </a:ext>
            </a:extLst>
          </p:cNvPr>
          <p:cNvPicPr>
            <a:picLocks noChangeAspect="1"/>
          </p:cNvPicPr>
          <p:nvPr/>
        </p:nvPicPr>
        <p:blipFill>
          <a:blip r:embed="rId2"/>
          <a:stretch>
            <a:fillRect/>
          </a:stretch>
        </p:blipFill>
        <p:spPr>
          <a:xfrm>
            <a:off x="9440063" y="2892280"/>
            <a:ext cx="2677546" cy="1673466"/>
          </a:xfrm>
          <a:prstGeom prst="rect">
            <a:avLst/>
          </a:prstGeom>
        </p:spPr>
      </p:pic>
      <p:pic>
        <p:nvPicPr>
          <p:cNvPr id="6" name="Picture 5">
            <a:extLst>
              <a:ext uri="{FF2B5EF4-FFF2-40B4-BE49-F238E27FC236}">
                <a16:creationId xmlns:a16="http://schemas.microsoft.com/office/drawing/2014/main" id="{80C1FDB7-BBB4-1403-1F61-B44350225B68}"/>
              </a:ext>
            </a:extLst>
          </p:cNvPr>
          <p:cNvPicPr>
            <a:picLocks noChangeAspect="1"/>
          </p:cNvPicPr>
          <p:nvPr/>
        </p:nvPicPr>
        <p:blipFill>
          <a:blip r:embed="rId3"/>
          <a:stretch>
            <a:fillRect/>
          </a:stretch>
        </p:blipFill>
        <p:spPr>
          <a:xfrm>
            <a:off x="2563091" y="138684"/>
            <a:ext cx="7065818" cy="6079890"/>
          </a:xfrm>
          <a:prstGeom prst="rect">
            <a:avLst/>
          </a:prstGeom>
        </p:spPr>
      </p:pic>
      <p:pic>
        <p:nvPicPr>
          <p:cNvPr id="2" name="Picture 1">
            <a:extLst>
              <a:ext uri="{FF2B5EF4-FFF2-40B4-BE49-F238E27FC236}">
                <a16:creationId xmlns:a16="http://schemas.microsoft.com/office/drawing/2014/main" id="{1E7F7F76-1B71-13EF-A960-4CB7C776C6CE}"/>
              </a:ext>
            </a:extLst>
          </p:cNvPr>
          <p:cNvPicPr>
            <a:picLocks noChangeAspect="1"/>
          </p:cNvPicPr>
          <p:nvPr/>
        </p:nvPicPr>
        <p:blipFill>
          <a:blip r:embed="rId4"/>
          <a:srcRect r="51143" b="-20590"/>
          <a:stretch/>
        </p:blipFill>
        <p:spPr>
          <a:xfrm>
            <a:off x="3250152" y="6222760"/>
            <a:ext cx="2912523" cy="369332"/>
          </a:xfrm>
          <a:prstGeom prst="rect">
            <a:avLst/>
          </a:prstGeom>
        </p:spPr>
      </p:pic>
      <p:pic>
        <p:nvPicPr>
          <p:cNvPr id="7" name="Picture 6">
            <a:extLst>
              <a:ext uri="{FF2B5EF4-FFF2-40B4-BE49-F238E27FC236}">
                <a16:creationId xmlns:a16="http://schemas.microsoft.com/office/drawing/2014/main" id="{B4FECC35-8DBA-3B94-A65E-87FE99FDC4EF}"/>
              </a:ext>
            </a:extLst>
          </p:cNvPr>
          <p:cNvPicPr>
            <a:picLocks noChangeAspect="1"/>
          </p:cNvPicPr>
          <p:nvPr/>
        </p:nvPicPr>
        <p:blipFill>
          <a:blip r:embed="rId4"/>
          <a:srcRect r="51143" b="-20590"/>
          <a:stretch/>
        </p:blipFill>
        <p:spPr>
          <a:xfrm>
            <a:off x="6527540" y="6222760"/>
            <a:ext cx="2912523" cy="369332"/>
          </a:xfrm>
          <a:prstGeom prst="rect">
            <a:avLst/>
          </a:prstGeom>
        </p:spPr>
      </p:pic>
    </p:spTree>
    <p:extLst>
      <p:ext uri="{BB962C8B-B14F-4D97-AF65-F5344CB8AC3E}">
        <p14:creationId xmlns:p14="http://schemas.microsoft.com/office/powerpoint/2010/main" val="366284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29A072-4CE4-D0CE-D3BE-8364DD2E9C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DC6B247-0940-DA1D-54A3-503C0231C8BB}"/>
              </a:ext>
            </a:extLst>
          </p:cNvPr>
          <p:cNvSpPr txBox="1"/>
          <p:nvPr/>
        </p:nvSpPr>
        <p:spPr>
          <a:xfrm>
            <a:off x="346363" y="387927"/>
            <a:ext cx="11499273" cy="1015663"/>
          </a:xfrm>
          <a:prstGeom prst="rect">
            <a:avLst/>
          </a:prstGeom>
          <a:noFill/>
        </p:spPr>
        <p:txBody>
          <a:bodyPr wrap="square" rtlCol="0">
            <a:spAutoFit/>
          </a:bodyPr>
          <a:lstStyle/>
          <a:p>
            <a:r>
              <a:rPr lang="en-US" sz="3000" dirty="0">
                <a:latin typeface="Futura Medium" panose="020B0602020204020303" pitchFamily="34" charset="-79"/>
              </a:rPr>
              <a:t>Remotely sampling vent fluids from the Endeavour hydrothermal field:</a:t>
            </a:r>
          </a:p>
        </p:txBody>
      </p:sp>
      <p:pic>
        <p:nvPicPr>
          <p:cNvPr id="3" name="Picture 2">
            <a:extLst>
              <a:ext uri="{FF2B5EF4-FFF2-40B4-BE49-F238E27FC236}">
                <a16:creationId xmlns:a16="http://schemas.microsoft.com/office/drawing/2014/main" id="{BE11A49D-66EF-CEBB-4B62-9BDC27311A05}"/>
              </a:ext>
            </a:extLst>
          </p:cNvPr>
          <p:cNvPicPr>
            <a:picLocks noChangeAspect="1"/>
          </p:cNvPicPr>
          <p:nvPr/>
        </p:nvPicPr>
        <p:blipFill>
          <a:blip r:embed="rId2"/>
          <a:stretch>
            <a:fillRect/>
          </a:stretch>
        </p:blipFill>
        <p:spPr>
          <a:xfrm>
            <a:off x="406215" y="2101461"/>
            <a:ext cx="11379570" cy="3264676"/>
          </a:xfrm>
          <a:prstGeom prst="rect">
            <a:avLst/>
          </a:prstGeom>
        </p:spPr>
      </p:pic>
      <p:sp>
        <p:nvSpPr>
          <p:cNvPr id="4" name="TextBox 3">
            <a:extLst>
              <a:ext uri="{FF2B5EF4-FFF2-40B4-BE49-F238E27FC236}">
                <a16:creationId xmlns:a16="http://schemas.microsoft.com/office/drawing/2014/main" id="{93A530AA-251C-BB24-2F57-C48598F14425}"/>
              </a:ext>
            </a:extLst>
          </p:cNvPr>
          <p:cNvSpPr txBox="1"/>
          <p:nvPr/>
        </p:nvSpPr>
        <p:spPr>
          <a:xfrm>
            <a:off x="9725887" y="6359236"/>
            <a:ext cx="2363083"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Seyfried et al., 2022</a:t>
            </a:r>
          </a:p>
        </p:txBody>
      </p:sp>
    </p:spTree>
    <p:extLst>
      <p:ext uri="{BB962C8B-B14F-4D97-AF65-F5344CB8AC3E}">
        <p14:creationId xmlns:p14="http://schemas.microsoft.com/office/powerpoint/2010/main" val="178131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3F2B68-52F0-652D-7655-9280E748E2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F414D3-03CA-C90F-D97D-22C8E134B7AD}"/>
              </a:ext>
            </a:extLst>
          </p:cNvPr>
          <p:cNvSpPr txBox="1"/>
          <p:nvPr/>
        </p:nvSpPr>
        <p:spPr>
          <a:xfrm>
            <a:off x="9725887" y="6359236"/>
            <a:ext cx="2363083"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Seyfried et al., 2022</a:t>
            </a:r>
          </a:p>
        </p:txBody>
      </p:sp>
      <p:pic>
        <p:nvPicPr>
          <p:cNvPr id="5" name="Picture 4">
            <a:extLst>
              <a:ext uri="{FF2B5EF4-FFF2-40B4-BE49-F238E27FC236}">
                <a16:creationId xmlns:a16="http://schemas.microsoft.com/office/drawing/2014/main" id="{EBBB24DA-BC9C-2A24-FB59-7889C1D610F2}"/>
              </a:ext>
            </a:extLst>
          </p:cNvPr>
          <p:cNvPicPr>
            <a:picLocks noChangeAspect="1"/>
          </p:cNvPicPr>
          <p:nvPr/>
        </p:nvPicPr>
        <p:blipFill>
          <a:blip r:embed="rId2"/>
          <a:stretch>
            <a:fillRect/>
          </a:stretch>
        </p:blipFill>
        <p:spPr>
          <a:xfrm>
            <a:off x="2486891" y="1307721"/>
            <a:ext cx="7065818" cy="5181886"/>
          </a:xfrm>
          <a:prstGeom prst="rect">
            <a:avLst/>
          </a:prstGeom>
        </p:spPr>
      </p:pic>
      <p:sp>
        <p:nvSpPr>
          <p:cNvPr id="3" name="TextBox 2">
            <a:extLst>
              <a:ext uri="{FF2B5EF4-FFF2-40B4-BE49-F238E27FC236}">
                <a16:creationId xmlns:a16="http://schemas.microsoft.com/office/drawing/2014/main" id="{B0627F3A-3846-20DA-3EAB-CF4E3FFF9306}"/>
              </a:ext>
            </a:extLst>
          </p:cNvPr>
          <p:cNvSpPr txBox="1"/>
          <p:nvPr/>
        </p:nvSpPr>
        <p:spPr>
          <a:xfrm>
            <a:off x="346363" y="303262"/>
            <a:ext cx="11499273" cy="1015663"/>
          </a:xfrm>
          <a:prstGeom prst="rect">
            <a:avLst/>
          </a:prstGeom>
          <a:noFill/>
        </p:spPr>
        <p:txBody>
          <a:bodyPr wrap="square" rtlCol="0">
            <a:spAutoFit/>
          </a:bodyPr>
          <a:lstStyle/>
          <a:p>
            <a:r>
              <a:rPr lang="en-US" sz="3000" dirty="0">
                <a:latin typeface="Futura Medium" panose="020B0602020204020303" pitchFamily="34" charset="-79"/>
              </a:rPr>
              <a:t>Remotely sampling vent fluids from the Endeavour hydrothermal field:</a:t>
            </a:r>
          </a:p>
        </p:txBody>
      </p:sp>
    </p:spTree>
    <p:extLst>
      <p:ext uri="{BB962C8B-B14F-4D97-AF65-F5344CB8AC3E}">
        <p14:creationId xmlns:p14="http://schemas.microsoft.com/office/powerpoint/2010/main" val="356135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84138B-3671-0377-6E39-7ECF761B8D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9EABA0-ABDF-CDD7-21F6-1892766C106B}"/>
              </a:ext>
            </a:extLst>
          </p:cNvPr>
          <p:cNvSpPr txBox="1"/>
          <p:nvPr/>
        </p:nvSpPr>
        <p:spPr>
          <a:xfrm>
            <a:off x="9725887" y="6359236"/>
            <a:ext cx="2363083" cy="369332"/>
          </a:xfrm>
          <a:prstGeom prst="rect">
            <a:avLst/>
          </a:prstGeom>
          <a:noFill/>
        </p:spPr>
        <p:txBody>
          <a:bodyPr wrap="none" rtlCol="0">
            <a:spAutoFit/>
          </a:bodyPr>
          <a:lstStyle/>
          <a:p>
            <a:r>
              <a:rPr lang="en-US" dirty="0">
                <a:latin typeface="Futura Medium" panose="020B0602020204020303" pitchFamily="34" charset="-79"/>
                <a:cs typeface="Futura Medium" panose="020B0602020204020303" pitchFamily="34" charset="-79"/>
              </a:rPr>
              <a:t>Seyfried et al., 2022</a:t>
            </a:r>
          </a:p>
        </p:txBody>
      </p:sp>
      <p:grpSp>
        <p:nvGrpSpPr>
          <p:cNvPr id="8" name="Group 7">
            <a:extLst>
              <a:ext uri="{FF2B5EF4-FFF2-40B4-BE49-F238E27FC236}">
                <a16:creationId xmlns:a16="http://schemas.microsoft.com/office/drawing/2014/main" id="{62BC6E34-51AB-8C63-A780-A75991EF50E2}"/>
              </a:ext>
            </a:extLst>
          </p:cNvPr>
          <p:cNvGrpSpPr/>
          <p:nvPr/>
        </p:nvGrpSpPr>
        <p:grpSpPr>
          <a:xfrm>
            <a:off x="439289" y="1480039"/>
            <a:ext cx="11161019" cy="4323770"/>
            <a:chOff x="346363" y="1719528"/>
            <a:chExt cx="11161019" cy="4323770"/>
          </a:xfrm>
        </p:grpSpPr>
        <p:pic>
          <p:nvPicPr>
            <p:cNvPr id="3" name="Picture 2">
              <a:extLst>
                <a:ext uri="{FF2B5EF4-FFF2-40B4-BE49-F238E27FC236}">
                  <a16:creationId xmlns:a16="http://schemas.microsoft.com/office/drawing/2014/main" id="{AB8CA454-139C-BEB3-7919-C3F4C6A2CEE5}"/>
                </a:ext>
              </a:extLst>
            </p:cNvPr>
            <p:cNvPicPr>
              <a:picLocks noChangeAspect="1"/>
            </p:cNvPicPr>
            <p:nvPr/>
          </p:nvPicPr>
          <p:blipFill>
            <a:blip r:embed="rId2"/>
            <a:stretch>
              <a:fillRect/>
            </a:stretch>
          </p:blipFill>
          <p:spPr>
            <a:xfrm>
              <a:off x="346363" y="1719528"/>
              <a:ext cx="5308654" cy="4323770"/>
            </a:xfrm>
            <a:prstGeom prst="rect">
              <a:avLst/>
            </a:prstGeom>
          </p:spPr>
        </p:pic>
        <p:pic>
          <p:nvPicPr>
            <p:cNvPr id="6" name="Picture 5">
              <a:extLst>
                <a:ext uri="{FF2B5EF4-FFF2-40B4-BE49-F238E27FC236}">
                  <a16:creationId xmlns:a16="http://schemas.microsoft.com/office/drawing/2014/main" id="{B5BB4D3A-34ED-F619-D45D-2F6FCD90C4A4}"/>
                </a:ext>
              </a:extLst>
            </p:cNvPr>
            <p:cNvPicPr>
              <a:picLocks noChangeAspect="1"/>
            </p:cNvPicPr>
            <p:nvPr/>
          </p:nvPicPr>
          <p:blipFill>
            <a:blip r:embed="rId3"/>
            <a:stretch>
              <a:fillRect/>
            </a:stretch>
          </p:blipFill>
          <p:spPr>
            <a:xfrm>
              <a:off x="6198728" y="1732565"/>
              <a:ext cx="5308654" cy="4297697"/>
            </a:xfrm>
            <a:prstGeom prst="rect">
              <a:avLst/>
            </a:prstGeom>
          </p:spPr>
        </p:pic>
      </p:grpSp>
      <p:sp>
        <p:nvSpPr>
          <p:cNvPr id="5" name="TextBox 4">
            <a:extLst>
              <a:ext uri="{FF2B5EF4-FFF2-40B4-BE49-F238E27FC236}">
                <a16:creationId xmlns:a16="http://schemas.microsoft.com/office/drawing/2014/main" id="{A15441EF-DADF-2D5B-45AA-41AAD8096093}"/>
              </a:ext>
            </a:extLst>
          </p:cNvPr>
          <p:cNvSpPr txBox="1"/>
          <p:nvPr/>
        </p:nvSpPr>
        <p:spPr>
          <a:xfrm>
            <a:off x="346363" y="387927"/>
            <a:ext cx="11499273" cy="1015663"/>
          </a:xfrm>
          <a:prstGeom prst="rect">
            <a:avLst/>
          </a:prstGeom>
          <a:noFill/>
        </p:spPr>
        <p:txBody>
          <a:bodyPr wrap="square" rtlCol="0">
            <a:spAutoFit/>
          </a:bodyPr>
          <a:lstStyle/>
          <a:p>
            <a:r>
              <a:rPr lang="en-US" sz="3000" dirty="0">
                <a:latin typeface="Futura Medium" panose="020B0602020204020303" pitchFamily="34" charset="-79"/>
              </a:rPr>
              <a:t>Remotely sampling vent fluids from the Endeavour hydrothermal field:</a:t>
            </a:r>
          </a:p>
        </p:txBody>
      </p:sp>
    </p:spTree>
    <p:extLst>
      <p:ext uri="{BB962C8B-B14F-4D97-AF65-F5344CB8AC3E}">
        <p14:creationId xmlns:p14="http://schemas.microsoft.com/office/powerpoint/2010/main" val="374918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728DC-57FD-D51E-D344-4917853D58E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F2CAB4-CF52-5556-51CC-71594E81F771}"/>
              </a:ext>
            </a:extLst>
          </p:cNvPr>
          <p:cNvSpPr txBox="1"/>
          <p:nvPr/>
        </p:nvSpPr>
        <p:spPr>
          <a:xfrm>
            <a:off x="346363" y="387927"/>
            <a:ext cx="11499273" cy="6555641"/>
          </a:xfrm>
          <a:prstGeom prst="rect">
            <a:avLst/>
          </a:prstGeom>
          <a:noFill/>
        </p:spPr>
        <p:txBody>
          <a:bodyPr wrap="square" rtlCol="0">
            <a:spAutoFit/>
          </a:bodyPr>
          <a:lstStyle/>
          <a:p>
            <a:r>
              <a:rPr lang="en-US" sz="3000" b="1" dirty="0">
                <a:latin typeface="Futura Medium" panose="020B0602020204020303" pitchFamily="34" charset="-79"/>
              </a:rPr>
              <a:t>Sampling objectives for defining baseline chemistry from the Endeavour hydrothermal field:</a:t>
            </a:r>
          </a:p>
          <a:p>
            <a:endParaRPr lang="en-US" sz="3000" dirty="0">
              <a:latin typeface="Futura Medium" panose="020B0602020204020303" pitchFamily="34" charset="-79"/>
            </a:endParaRPr>
          </a:p>
          <a:p>
            <a:pPr marL="514350" indent="-514350">
              <a:buFont typeface="+mj-lt"/>
              <a:buAutoNum type="arabicPeriod" startAt="2"/>
            </a:pPr>
            <a:r>
              <a:rPr lang="en-US" sz="3000" dirty="0">
                <a:latin typeface="Futura Medium" panose="020B0602020204020303" pitchFamily="34" charset="-79"/>
              </a:rPr>
              <a:t>Quantitatively recover dregs (mineral precipitate) in the isobaric gas-tight titanium samplers after sampling vents.</a:t>
            </a:r>
          </a:p>
          <a:p>
            <a:pPr marL="514350" indent="-514350">
              <a:buFont typeface="+mj-lt"/>
              <a:buAutoNum type="arabicPeriod" startAt="2"/>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Trace elements, such as zinc and osmium, are retained at proportions greater than 80% in the dregs fraction relative to hydrothermal fluid in the samplers. </a:t>
            </a:r>
          </a:p>
          <a:p>
            <a:pPr marL="971550" lvl="1" indent="-514350">
              <a:buFont typeface="Arial" panose="020B0604020202020204" pitchFamily="34" charset="0"/>
              <a:buChar char="•"/>
            </a:pPr>
            <a:endParaRPr lang="en-US" sz="3000" dirty="0">
              <a:latin typeface="Futura Medium" panose="020B0602020204020303" pitchFamily="34" charset="-79"/>
            </a:endParaRPr>
          </a:p>
          <a:p>
            <a:pPr marL="971550" lvl="1" indent="-514350">
              <a:buFont typeface="Arial" panose="020B0604020202020204" pitchFamily="34" charset="0"/>
              <a:buChar char="•"/>
            </a:pPr>
            <a:r>
              <a:rPr lang="en-US" sz="3000" dirty="0">
                <a:latin typeface="Futura Medium" panose="020B0602020204020303" pitchFamily="34" charset="-79"/>
              </a:rPr>
              <a:t>A large number of past studies focused on vent fluid chemistry did not analyze the dregs for trace element/metal chemistry.</a:t>
            </a:r>
          </a:p>
          <a:p>
            <a:pPr marL="971550" lvl="1" indent="-514350">
              <a:buFont typeface="Arial" panose="020B0604020202020204" pitchFamily="34" charset="0"/>
              <a:buChar char="•"/>
            </a:pPr>
            <a:endParaRPr lang="en-US" sz="3000" dirty="0">
              <a:latin typeface="Futura Medium" panose="020B0602020204020303" pitchFamily="34" charset="-79"/>
            </a:endParaRPr>
          </a:p>
        </p:txBody>
      </p:sp>
    </p:spTree>
    <p:extLst>
      <p:ext uri="{BB962C8B-B14F-4D97-AF65-F5344CB8AC3E}">
        <p14:creationId xmlns:p14="http://schemas.microsoft.com/office/powerpoint/2010/main" val="330595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4F903-9C09-33F6-B9D0-D87C6E25BB09}"/>
              </a:ext>
            </a:extLst>
          </p:cNvPr>
          <p:cNvPicPr>
            <a:picLocks noChangeAspect="1"/>
          </p:cNvPicPr>
          <p:nvPr/>
        </p:nvPicPr>
        <p:blipFill rotWithShape="1">
          <a:blip r:embed="rId3"/>
          <a:srcRect r="54286"/>
          <a:stretch/>
        </p:blipFill>
        <p:spPr>
          <a:xfrm>
            <a:off x="2633999" y="830386"/>
            <a:ext cx="6924003" cy="5197229"/>
          </a:xfrm>
          <a:prstGeom prst="rect">
            <a:avLst/>
          </a:prstGeom>
        </p:spPr>
      </p:pic>
      <p:pic>
        <p:nvPicPr>
          <p:cNvPr id="4" name="Picture 3">
            <a:extLst>
              <a:ext uri="{FF2B5EF4-FFF2-40B4-BE49-F238E27FC236}">
                <a16:creationId xmlns:a16="http://schemas.microsoft.com/office/drawing/2014/main" id="{7353CD7B-CD67-4FD0-651C-5649ADD69F70}"/>
              </a:ext>
            </a:extLst>
          </p:cNvPr>
          <p:cNvPicPr>
            <a:picLocks noChangeAspect="1"/>
          </p:cNvPicPr>
          <p:nvPr/>
        </p:nvPicPr>
        <p:blipFill rotWithShape="1">
          <a:blip r:embed="rId4"/>
          <a:srcRect l="93838"/>
          <a:stretch/>
        </p:blipFill>
        <p:spPr>
          <a:xfrm>
            <a:off x="9558001" y="1476622"/>
            <a:ext cx="701225" cy="3904755"/>
          </a:xfrm>
          <a:prstGeom prst="rect">
            <a:avLst/>
          </a:prstGeom>
        </p:spPr>
      </p:pic>
      <p:sp>
        <p:nvSpPr>
          <p:cNvPr id="7" name="TextBox 6">
            <a:extLst>
              <a:ext uri="{FF2B5EF4-FFF2-40B4-BE49-F238E27FC236}">
                <a16:creationId xmlns:a16="http://schemas.microsoft.com/office/drawing/2014/main" id="{687A5780-8205-1A9C-92AE-B833DAB491D4}"/>
              </a:ext>
            </a:extLst>
          </p:cNvPr>
          <p:cNvSpPr txBox="1"/>
          <p:nvPr/>
        </p:nvSpPr>
        <p:spPr>
          <a:xfrm>
            <a:off x="5808435" y="6489185"/>
            <a:ext cx="6924003" cy="369332"/>
          </a:xfrm>
          <a:prstGeom prst="rect">
            <a:avLst/>
          </a:prstGeom>
          <a:noFill/>
        </p:spPr>
        <p:txBody>
          <a:bodyPr wrap="square" rtlCol="0">
            <a:spAutoFit/>
          </a:bodyPr>
          <a:lstStyle/>
          <a:p>
            <a:r>
              <a:rPr lang="en-US" dirty="0">
                <a:latin typeface="Futura Medium" panose="020B0602020204020303" pitchFamily="34" charset="-79"/>
                <a:cs typeface="Futura Medium" panose="020B0602020204020303" pitchFamily="34" charset="-79"/>
              </a:rPr>
              <a:t>In prep; Sharma et al., 2000 &amp; 2007; </a:t>
            </a:r>
            <a:r>
              <a:rPr lang="en-US" dirty="0" err="1">
                <a:latin typeface="Futura Medium" panose="020B0602020204020303" pitchFamily="34" charset="-79"/>
                <a:cs typeface="Futura Medium" panose="020B0602020204020303" pitchFamily="34" charset="-79"/>
              </a:rPr>
              <a:t>Gannoun</a:t>
            </a:r>
            <a:r>
              <a:rPr lang="en-US" dirty="0">
                <a:latin typeface="Futura Medium" panose="020B0602020204020303" pitchFamily="34" charset="-79"/>
                <a:cs typeface="Futura Medium" panose="020B0602020204020303" pitchFamily="34" charset="-79"/>
              </a:rPr>
              <a:t> et al., 2007</a:t>
            </a:r>
          </a:p>
        </p:txBody>
      </p:sp>
      <p:sp>
        <p:nvSpPr>
          <p:cNvPr id="8" name="TextBox 7">
            <a:extLst>
              <a:ext uri="{FF2B5EF4-FFF2-40B4-BE49-F238E27FC236}">
                <a16:creationId xmlns:a16="http://schemas.microsoft.com/office/drawing/2014/main" id="{4C10CD91-A135-4C5D-C067-8B67E49266BA}"/>
              </a:ext>
            </a:extLst>
          </p:cNvPr>
          <p:cNvSpPr txBox="1"/>
          <p:nvPr/>
        </p:nvSpPr>
        <p:spPr>
          <a:xfrm>
            <a:off x="3228398" y="316985"/>
            <a:ext cx="5735204" cy="461665"/>
          </a:xfrm>
          <a:prstGeom prst="rect">
            <a:avLst/>
          </a:prstGeom>
          <a:noFill/>
        </p:spPr>
        <p:txBody>
          <a:bodyPr wrap="square">
            <a:spAutoFit/>
          </a:bodyPr>
          <a:lstStyle/>
          <a:p>
            <a:pPr algn="ctr"/>
            <a:r>
              <a:rPr lang="en-US" sz="2400" dirty="0">
                <a:latin typeface="Futura Medium" panose="020B0602020204020303" pitchFamily="34" charset="-79"/>
                <a:cs typeface="Futura Medium" panose="020B0602020204020303" pitchFamily="34" charset="-79"/>
              </a:rPr>
              <a:t>Vent Fluid Os Concentration</a:t>
            </a:r>
          </a:p>
        </p:txBody>
      </p:sp>
    </p:spTree>
    <p:extLst>
      <p:ext uri="{BB962C8B-B14F-4D97-AF65-F5344CB8AC3E}">
        <p14:creationId xmlns:p14="http://schemas.microsoft.com/office/powerpoint/2010/main" val="3154735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8601</TotalTime>
  <Words>999</Words>
  <Application>Microsoft Macintosh PowerPoint</Application>
  <PresentationFormat>Widescreen</PresentationFormat>
  <Paragraphs>65</Paragraphs>
  <Slides>15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 Display</vt:lpstr>
      <vt:lpstr>Arial</vt:lpstr>
      <vt:lpstr>FUTURA MEDIUM</vt:lpstr>
      <vt:lpstr>FUTURA MEDIUM</vt:lpstr>
      <vt:lpstr>Helvetica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Drew Syverson</dc:creator>
  <cp:lastModifiedBy>Drew Syverson</cp:lastModifiedBy>
  <cp:revision>14</cp:revision>
  <dcterms:created xsi:type="dcterms:W3CDTF">2024-11-04T03:35:46Z</dcterms:created>
  <dcterms:modified xsi:type="dcterms:W3CDTF">2024-11-12T05:17:15Z</dcterms:modified>
</cp:coreProperties>
</file>