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Play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Z25WzjK4RueAArb6ib2cDLhWR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9cc38d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39cc38d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9cc38de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139cc38de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35918419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135918419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35918419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35918419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3a7eb5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3a7eb5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35918419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359184195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39cc38de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39cc38de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35918419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35918419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1cde75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11cde75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5a04ab1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15a04ab1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7432f25a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317432f25a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7432f25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317432f25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359184195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359184195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3591841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3591841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7432f25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317432f25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4431" b="2152"/>
          <a:stretch/>
        </p:blipFill>
        <p:spPr>
          <a:xfrm>
            <a:off x="0" y="0"/>
            <a:ext cx="12467323" cy="6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363000" y="1416550"/>
            <a:ext cx="9899700" cy="4089000"/>
          </a:xfrm>
          <a:prstGeom prst="roundRect">
            <a:avLst>
              <a:gd name="adj" fmla="val 16667"/>
            </a:avLst>
          </a:prstGeom>
          <a:solidFill>
            <a:srgbClr val="E8E8E8">
              <a:alpha val="481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2265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dirty="0">
                <a:solidFill>
                  <a:schemeClr val="lt1"/>
                </a:solidFill>
                <a:latin typeface="+mj-lt"/>
              </a:rPr>
              <a:t>Insights into hydrothermal plumes using Mn and Fe speciation: Case study along the SEPR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4745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dirty="0">
                <a:solidFill>
                  <a:schemeClr val="lt1"/>
                </a:solidFill>
              </a:rPr>
              <a:t>Laura Moore and Jess Davis</a:t>
            </a:r>
            <a:endParaRPr sz="2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9cc38dea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Three example study sites:</a:t>
            </a:r>
            <a:endParaRPr dirty="0">
              <a:latin typeface="+mj-lt"/>
            </a:endParaRPr>
          </a:p>
        </p:txBody>
      </p:sp>
      <p:pic>
        <p:nvPicPr>
          <p:cNvPr id="146" name="Google Shape;146;g3139cc38de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75" y="2128150"/>
            <a:ext cx="3956350" cy="26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39cc38dea_0_15"/>
          <p:cNvSpPr txBox="1"/>
          <p:nvPr/>
        </p:nvSpPr>
        <p:spPr>
          <a:xfrm>
            <a:off x="2308800" y="2128150"/>
            <a:ext cx="27690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Purple Haze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48" name="Google Shape;148;g3139cc38dea_0_15"/>
          <p:cNvSpPr txBox="1"/>
          <p:nvPr/>
        </p:nvSpPr>
        <p:spPr>
          <a:xfrm>
            <a:off x="262675" y="4780050"/>
            <a:ext cx="4705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On-axis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Low-temperature venting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9" name="Google Shape;149;g3139cc38dea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000" y="2128150"/>
            <a:ext cx="3985095" cy="26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139cc38dea_0_15"/>
          <p:cNvSpPr txBox="1"/>
          <p:nvPr/>
        </p:nvSpPr>
        <p:spPr>
          <a:xfrm>
            <a:off x="7483775" y="2128150"/>
            <a:ext cx="9963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Lava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51" name="Google Shape;151;g3139cc38dea_0_15"/>
          <p:cNvSpPr txBox="1"/>
          <p:nvPr/>
        </p:nvSpPr>
        <p:spPr>
          <a:xfrm>
            <a:off x="4495000" y="4846375"/>
            <a:ext cx="4705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On-axis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High-temperature venting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52" name="Google Shape;152;g3139cc38dea_0_15"/>
          <p:cNvSpPr/>
          <p:nvPr/>
        </p:nvSpPr>
        <p:spPr>
          <a:xfrm>
            <a:off x="8756075" y="2071425"/>
            <a:ext cx="3110100" cy="277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PJ</a:t>
            </a:r>
            <a:endParaRPr sz="2700"/>
          </a:p>
        </p:txBody>
      </p:sp>
      <p:sp>
        <p:nvSpPr>
          <p:cNvPr id="153" name="Google Shape;153;g3139cc38dea_0_15"/>
          <p:cNvSpPr txBox="1"/>
          <p:nvPr/>
        </p:nvSpPr>
        <p:spPr>
          <a:xfrm>
            <a:off x="8853225" y="4846375"/>
            <a:ext cx="3110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Off-axis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No seafloor feature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39cc38dea_0_64"/>
          <p:cNvSpPr txBox="1">
            <a:spLocks noGrp="1"/>
          </p:cNvSpPr>
          <p:nvPr>
            <p:ph type="title"/>
          </p:nvPr>
        </p:nvSpPr>
        <p:spPr>
          <a:xfrm>
            <a:off x="454650" y="365125"/>
            <a:ext cx="1141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dirty="0">
                <a:latin typeface="+mj-lt"/>
              </a:rPr>
              <a:t>Ligand and dissolved Fe concentrations highly variable between sites</a:t>
            </a:r>
            <a:endParaRPr dirty="0">
              <a:latin typeface="+mj-lt"/>
            </a:endParaRPr>
          </a:p>
        </p:txBody>
      </p:sp>
      <p:pic>
        <p:nvPicPr>
          <p:cNvPr id="159" name="Google Shape;159;g3139cc38dea_0_64"/>
          <p:cNvPicPr preferRelativeResize="0"/>
          <p:nvPr/>
        </p:nvPicPr>
        <p:blipFill rotWithShape="1">
          <a:blip r:embed="rId3">
            <a:alphaModFix/>
          </a:blip>
          <a:srcRect r="44867"/>
          <a:stretch/>
        </p:blipFill>
        <p:spPr>
          <a:xfrm>
            <a:off x="1008450" y="1879025"/>
            <a:ext cx="3009900" cy="43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139cc38dea_0_64"/>
          <p:cNvPicPr preferRelativeResize="0"/>
          <p:nvPr/>
        </p:nvPicPr>
        <p:blipFill rotWithShape="1">
          <a:blip r:embed="rId4">
            <a:alphaModFix/>
          </a:blip>
          <a:srcRect r="44684"/>
          <a:stretch/>
        </p:blipFill>
        <p:spPr>
          <a:xfrm>
            <a:off x="7773500" y="1890150"/>
            <a:ext cx="3009899" cy="4283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g3139cc38dea_0_64"/>
          <p:cNvGrpSpPr/>
          <p:nvPr/>
        </p:nvGrpSpPr>
        <p:grpSpPr>
          <a:xfrm>
            <a:off x="4284574" y="1878965"/>
            <a:ext cx="3172978" cy="4305708"/>
            <a:chOff x="3628025" y="1955225"/>
            <a:chExt cx="2277475" cy="3270075"/>
          </a:xfrm>
        </p:grpSpPr>
        <p:pic>
          <p:nvPicPr>
            <p:cNvPr id="162" name="Google Shape;162;g3139cc38dea_0_64"/>
            <p:cNvPicPr preferRelativeResize="0"/>
            <p:nvPr/>
          </p:nvPicPr>
          <p:blipFill rotWithShape="1">
            <a:blip r:embed="rId5">
              <a:alphaModFix/>
            </a:blip>
            <a:srcRect r="45073"/>
            <a:stretch/>
          </p:blipFill>
          <p:spPr>
            <a:xfrm>
              <a:off x="3628025" y="1955225"/>
              <a:ext cx="2277475" cy="327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g3139cc38dea_0_64"/>
            <p:cNvPicPr preferRelativeResize="0"/>
            <p:nvPr/>
          </p:nvPicPr>
          <p:blipFill rotWithShape="1">
            <a:blip r:embed="rId3">
              <a:alphaModFix/>
            </a:blip>
            <a:srcRect r="88441"/>
            <a:stretch/>
          </p:blipFill>
          <p:spPr>
            <a:xfrm>
              <a:off x="3667125" y="1955225"/>
              <a:ext cx="479250" cy="3270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59184195_0_80"/>
          <p:cNvSpPr txBox="1">
            <a:spLocks noGrp="1"/>
          </p:cNvSpPr>
          <p:nvPr>
            <p:ph type="title"/>
          </p:nvPr>
        </p:nvSpPr>
        <p:spPr>
          <a:xfrm>
            <a:off x="454650" y="365125"/>
            <a:ext cx="1141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dirty="0">
                <a:latin typeface="+mj-lt"/>
              </a:rPr>
              <a:t>Ligands stabilize most (but not all) dissolved iron </a:t>
            </a:r>
            <a:endParaRPr dirty="0">
              <a:latin typeface="+mj-lt"/>
            </a:endParaRPr>
          </a:p>
        </p:txBody>
      </p:sp>
      <p:pic>
        <p:nvPicPr>
          <p:cNvPr id="169" name="Google Shape;169;g31359184195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025" y="2336225"/>
            <a:ext cx="4146323" cy="32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1359184195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36225"/>
            <a:ext cx="4146376" cy="32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1359184195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100" y="2362825"/>
            <a:ext cx="4146375" cy="32639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g31359184195_0_80"/>
          <p:cNvCxnSpPr/>
          <p:nvPr/>
        </p:nvCxnSpPr>
        <p:spPr>
          <a:xfrm flipH="1">
            <a:off x="3830725" y="2825000"/>
            <a:ext cx="9900" cy="26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g31359184195_0_80"/>
          <p:cNvCxnSpPr/>
          <p:nvPr/>
        </p:nvCxnSpPr>
        <p:spPr>
          <a:xfrm flipH="1">
            <a:off x="7841575" y="2769900"/>
            <a:ext cx="4500" cy="27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g31359184195_0_80"/>
          <p:cNvCxnSpPr/>
          <p:nvPr/>
        </p:nvCxnSpPr>
        <p:spPr>
          <a:xfrm flipH="1">
            <a:off x="11899950" y="2809875"/>
            <a:ext cx="6300" cy="272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359184195_0_415"/>
          <p:cNvSpPr txBox="1">
            <a:spLocks noGrp="1"/>
          </p:cNvSpPr>
          <p:nvPr>
            <p:ph type="title"/>
          </p:nvPr>
        </p:nvSpPr>
        <p:spPr>
          <a:xfrm>
            <a:off x="58950" y="33496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…and they stabilize more dissolved manganese than expected</a:t>
            </a:r>
            <a:endParaRPr dirty="0">
              <a:latin typeface="+mj-lt"/>
            </a:endParaRPr>
          </a:p>
        </p:txBody>
      </p:sp>
      <p:pic>
        <p:nvPicPr>
          <p:cNvPr id="180" name="Google Shape;180;g31359184195_0_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475" y="2704852"/>
            <a:ext cx="2551837" cy="316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1359184195_0_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108" y="3256398"/>
            <a:ext cx="933829" cy="4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1359184195_0_4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226" y="2704852"/>
            <a:ext cx="1940360" cy="316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1359184195_0_4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2598" y="2743971"/>
            <a:ext cx="2484653" cy="308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1359184195_0_4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32265" y="2707873"/>
            <a:ext cx="1940360" cy="315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1359184195_0_4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7783" y="3256397"/>
            <a:ext cx="933816" cy="4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1359184195_0_4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0225" y="2762100"/>
            <a:ext cx="1747240" cy="30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1359184195_0_4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2762099"/>
            <a:ext cx="2289750" cy="30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1359184195_0_4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2850" y="3256388"/>
            <a:ext cx="985852" cy="739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3a7eb535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Several Mn-binding mass candidates identified at SEPR</a:t>
            </a:r>
            <a:endParaRPr dirty="0">
              <a:latin typeface="+mj-lt"/>
            </a:endParaRPr>
          </a:p>
        </p:txBody>
      </p:sp>
      <p:pic>
        <p:nvPicPr>
          <p:cNvPr id="194" name="Google Shape;194;g313a7eb53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700" y="1690825"/>
            <a:ext cx="6488571" cy="486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13a7eb5352_0_0"/>
          <p:cNvSpPr txBox="1"/>
          <p:nvPr/>
        </p:nvSpPr>
        <p:spPr>
          <a:xfrm>
            <a:off x="8104200" y="1460250"/>
            <a:ext cx="3249600" cy="3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Subset of samples at Station Flo worked up suggests different classes of ligands present across different hydrothermal systems</a:t>
            </a:r>
            <a:endParaRPr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359184195_0_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Discrete iron binding ligands can be identified in hydrothermal systems</a:t>
            </a:r>
            <a:endParaRPr sz="4000"/>
          </a:p>
        </p:txBody>
      </p:sp>
      <p:pic>
        <p:nvPicPr>
          <p:cNvPr id="201" name="Google Shape;201;g31359184195_0_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50" y="1529625"/>
            <a:ext cx="6140776" cy="51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1359184195_0_250"/>
          <p:cNvSpPr/>
          <p:nvPr/>
        </p:nvSpPr>
        <p:spPr>
          <a:xfrm>
            <a:off x="6657150" y="2041500"/>
            <a:ext cx="4964100" cy="415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03" name="Google Shape;203;g31359184195_0_250"/>
          <p:cNvSpPr txBox="1"/>
          <p:nvPr/>
        </p:nvSpPr>
        <p:spPr>
          <a:xfrm>
            <a:off x="6872350" y="2315325"/>
            <a:ext cx="4806300" cy="3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Fe-binding ligands known as siderophores identified in:</a:t>
            </a:r>
            <a:endParaRPr sz="28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Multiple hydrothermal environments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Large range of Fe concentrations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May allow us to tie metal speciation more closely to biological community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39cc38dea_0_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Acknowledgements</a:t>
            </a:r>
            <a:endParaRPr dirty="0">
              <a:latin typeface="+mj-lt"/>
            </a:endParaRPr>
          </a:p>
        </p:txBody>
      </p:sp>
      <p:sp>
        <p:nvSpPr>
          <p:cNvPr id="209" name="Google Shape;209;g3139cc38dea_0_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PLUME RAIDERS team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Nathan Buck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Bundy Lab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Lydia Babcock-Adams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AUV Sentry team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Chris German</a:t>
            </a:r>
            <a:endParaRPr/>
          </a:p>
        </p:txBody>
      </p:sp>
      <p:pic>
        <p:nvPicPr>
          <p:cNvPr id="210" name="Google Shape;210;g3139cc38dea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49846"/>
            <a:ext cx="12191998" cy="150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139cc38dea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800" y="1162975"/>
            <a:ext cx="6123450" cy="40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359184195_0_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j-lt"/>
              </a:rPr>
              <a:t>Ligand stabilization of Fe in 1-month aged plume stable over 8-year period</a:t>
            </a:r>
            <a:endParaRPr sz="4000" dirty="0">
              <a:latin typeface="+mj-lt"/>
            </a:endParaRPr>
          </a:p>
        </p:txBody>
      </p:sp>
      <p:sp>
        <p:nvSpPr>
          <p:cNvPr id="217" name="Google Shape;217;g31359184195_0_166"/>
          <p:cNvSpPr txBox="1">
            <a:spLocks noGrp="1"/>
          </p:cNvSpPr>
          <p:nvPr>
            <p:ph type="body" idx="1"/>
          </p:nvPr>
        </p:nvSpPr>
        <p:spPr>
          <a:xfrm>
            <a:off x="5728925" y="2276300"/>
            <a:ext cx="6294000" cy="25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Station 18 (15ºS) visited in 2013 and 2021</a:t>
            </a:r>
            <a:endParaRPr sz="2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1-month estimated plume age in 2013 </a:t>
            </a:r>
            <a:endParaRPr sz="2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No indication of eruptive event during either station visit</a:t>
            </a:r>
            <a:endParaRPr sz="2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18" name="Google Shape;218;g31359184195_0_166"/>
          <p:cNvPicPr preferRelativeResize="0"/>
          <p:nvPr/>
        </p:nvPicPr>
        <p:blipFill rotWithShape="1">
          <a:blip r:embed="rId3">
            <a:alphaModFix/>
          </a:blip>
          <a:srcRect t="3381"/>
          <a:stretch/>
        </p:blipFill>
        <p:spPr>
          <a:xfrm>
            <a:off x="382575" y="1640050"/>
            <a:ext cx="4194225" cy="514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1359184195_0_166"/>
          <p:cNvPicPr preferRelativeResize="0"/>
          <p:nvPr/>
        </p:nvPicPr>
        <p:blipFill rotWithShape="1">
          <a:blip r:embed="rId4">
            <a:alphaModFix/>
          </a:blip>
          <a:srcRect l="2144" t="3722" r="7349" b="10697"/>
          <a:stretch/>
        </p:blipFill>
        <p:spPr>
          <a:xfrm>
            <a:off x="6915400" y="4605475"/>
            <a:ext cx="3447801" cy="202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1359184195_0_166"/>
          <p:cNvSpPr/>
          <p:nvPr/>
        </p:nvSpPr>
        <p:spPr>
          <a:xfrm>
            <a:off x="8093372" y="4847145"/>
            <a:ext cx="171600" cy="17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1359184195_0_166"/>
          <p:cNvSpPr txBox="1"/>
          <p:nvPr/>
        </p:nvSpPr>
        <p:spPr>
          <a:xfrm>
            <a:off x="1914250" y="6365400"/>
            <a:ext cx="262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2013 data from Buck et al. 2018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2" name="Google Shape;222;g31359184195_0_166"/>
          <p:cNvSpPr/>
          <p:nvPr/>
        </p:nvSpPr>
        <p:spPr>
          <a:xfrm>
            <a:off x="5480825" y="1961898"/>
            <a:ext cx="6542100" cy="247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11cde7585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5a04ab16c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Solubility of dissolved metals in seawater is controlled by ligand availability</a:t>
            </a:r>
            <a:endParaRPr/>
          </a:p>
        </p:txBody>
      </p:sp>
      <p:pic>
        <p:nvPicPr>
          <p:cNvPr id="98" name="Google Shape;98;g315a04ab16c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43225"/>
            <a:ext cx="11887202" cy="319942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15a04ab16c_0_10"/>
          <p:cNvSpPr txBox="1"/>
          <p:nvPr/>
        </p:nvSpPr>
        <p:spPr>
          <a:xfrm>
            <a:off x="631600" y="5327850"/>
            <a:ext cx="112092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“Ligand” is a broad class of organics that can bind to metals, with varying strengths and sizes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7432f25ab_0_8"/>
          <p:cNvSpPr txBox="1"/>
          <p:nvPr/>
        </p:nvSpPr>
        <p:spPr>
          <a:xfrm>
            <a:off x="321875" y="92075"/>
            <a:ext cx="113355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and Mn speciation changes along-plume in the SEPR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317432f25ab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375" y="736403"/>
            <a:ext cx="7840500" cy="574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17432f25ab_0_8"/>
          <p:cNvSpPr txBox="1"/>
          <p:nvPr/>
        </p:nvSpPr>
        <p:spPr>
          <a:xfrm>
            <a:off x="6934500" y="6413150"/>
            <a:ext cx="4834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Fitzsimmons et al., 2017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7432f25ab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Dissolved Fe distribution better reproduced in the SEPR when ligands included in modelling effort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317432f25a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750" y="1833275"/>
            <a:ext cx="76009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17432f25ab_0_1"/>
          <p:cNvSpPr txBox="1"/>
          <p:nvPr/>
        </p:nvSpPr>
        <p:spPr>
          <a:xfrm>
            <a:off x="7618150" y="6300500"/>
            <a:ext cx="4834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Resing et al., 2015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359184195_0_3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Ligand questions at Endeavour</a:t>
            </a:r>
            <a:endParaRPr dirty="0">
              <a:latin typeface="+mj-lt"/>
            </a:endParaRPr>
          </a:p>
        </p:txBody>
      </p:sp>
      <p:sp>
        <p:nvSpPr>
          <p:cNvPr id="119" name="Google Shape;119;g31359184195_0_3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How does ligand stabilization impact the inventory and export of dissolved Mn and Fe in the hydrothermal plume pre-eruption?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How does ligand stabilization differ between discrete hydrothermal sites?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Does ligand stabilization of Mn and Fe change during an eruption event?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A close-up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6493" b="35449"/>
          <a:stretch/>
        </p:blipFill>
        <p:spPr>
          <a:xfrm>
            <a:off x="508200" y="1507000"/>
            <a:ext cx="7467294" cy="496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838200" y="1814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dirty="0">
                <a:latin typeface="+mj-lt"/>
              </a:rPr>
              <a:t>Study region: Southern East Pacific Rise</a:t>
            </a:r>
            <a:endParaRPr dirty="0">
              <a:latin typeface="+mj-lt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622725" y="1507000"/>
            <a:ext cx="3185100" cy="4619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8718725" y="1875400"/>
            <a:ext cx="3012900" cy="3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Ultrafast spreading ridge</a:t>
            </a:r>
            <a:endParaRPr sz="2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High density of hydrothermal features</a:t>
            </a:r>
            <a:endParaRPr sz="2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Near continuous plume along axis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35918419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Fe-binding ligands ubiquitous across hydrothermal features</a:t>
            </a:r>
            <a:endParaRPr dirty="0">
              <a:latin typeface="+mj-lt"/>
            </a:endParaRPr>
          </a:p>
        </p:txBody>
      </p:sp>
      <p:pic>
        <p:nvPicPr>
          <p:cNvPr id="133" name="Google Shape;133;g3135918419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3" y="2155625"/>
            <a:ext cx="12037275" cy="4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7432f25ab_0_15"/>
          <p:cNvSpPr txBox="1">
            <a:spLocks noGrp="1"/>
          </p:cNvSpPr>
          <p:nvPr>
            <p:ph type="title"/>
          </p:nvPr>
        </p:nvSpPr>
        <p:spPr>
          <a:xfrm>
            <a:off x="6217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dirty="0">
                <a:latin typeface="+mj-lt"/>
              </a:rPr>
              <a:t>Ligand stabilization of dissolved Mn is ubiquitous across hydrothermal features</a:t>
            </a:r>
            <a:endParaRPr dirty="0">
              <a:latin typeface="+mj-lt"/>
            </a:endParaRPr>
          </a:p>
        </p:txBody>
      </p:sp>
      <p:pic>
        <p:nvPicPr>
          <p:cNvPr id="139" name="Google Shape;139;g317432f25a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25700"/>
            <a:ext cx="11454360" cy="48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17432f25ab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300" y="2933875"/>
            <a:ext cx="10779425" cy="40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Play</vt:lpstr>
      <vt:lpstr>Arial</vt:lpstr>
      <vt:lpstr>Office Theme</vt:lpstr>
      <vt:lpstr>Insights into hydrothermal plumes using Mn and Fe speciation: Case study along the SEPR</vt:lpstr>
      <vt:lpstr>PowerPoint Presentation</vt:lpstr>
      <vt:lpstr>Solubility of dissolved metals in seawater is controlled by ligand availability</vt:lpstr>
      <vt:lpstr>PowerPoint Presentation</vt:lpstr>
      <vt:lpstr>Dissolved Fe distribution better reproduced in the SEPR when ligands included in modelling effort</vt:lpstr>
      <vt:lpstr>Ligand questions at Endeavour</vt:lpstr>
      <vt:lpstr>Study region: Southern East Pacific Rise</vt:lpstr>
      <vt:lpstr>Fe-binding ligands ubiquitous across hydrothermal features</vt:lpstr>
      <vt:lpstr>Ligand stabilization of dissolved Mn is ubiquitous across hydrothermal features</vt:lpstr>
      <vt:lpstr>Three example study sites:</vt:lpstr>
      <vt:lpstr>Ligand and dissolved Fe concentrations highly variable between sites</vt:lpstr>
      <vt:lpstr>Ligands stabilize most (but not all) dissolved iron </vt:lpstr>
      <vt:lpstr>…and they stabilize more dissolved manganese than expected</vt:lpstr>
      <vt:lpstr>Several Mn-binding mass candidates identified at SEPR</vt:lpstr>
      <vt:lpstr>Discrete iron binding ligands can be identified in hydrothermal systems</vt:lpstr>
      <vt:lpstr>Acknowledgements</vt:lpstr>
      <vt:lpstr>Ligand stabilization of Fe in 1-month aged plume stable over 8-year period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Moore, Laura</dc:creator>
  <cp:lastModifiedBy>Jess Davis</cp:lastModifiedBy>
  <cp:revision>1</cp:revision>
  <dcterms:created xsi:type="dcterms:W3CDTF">2024-10-30T16:04:57Z</dcterms:created>
  <dcterms:modified xsi:type="dcterms:W3CDTF">2024-11-11T20:52:33Z</dcterms:modified>
</cp:coreProperties>
</file>