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1" r:id="rId3"/>
    <p:sldId id="302" r:id="rId4"/>
    <p:sldId id="303" r:id="rId5"/>
    <p:sldId id="304" r:id="rId6"/>
    <p:sldId id="305" r:id="rId7"/>
    <p:sldId id="307" r:id="rId8"/>
    <p:sldId id="30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51"/>
    <p:restoredTop sz="96405"/>
  </p:normalViewPr>
  <p:slideViewPr>
    <p:cSldViewPr snapToGrid="0">
      <p:cViewPr varScale="1">
        <p:scale>
          <a:sx n="146" d="100"/>
          <a:sy n="146" d="100"/>
        </p:scale>
        <p:origin x="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D5FA-877A-FE16-8DE8-D26D87702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E2198-5D96-997A-6C35-19F5C4FE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C99A6-E53E-70EB-9CEB-44666412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4B778-F36B-0EC2-03AE-19D5A8DF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F3411-7EB2-7C56-7C51-42857AF4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B37A-81BC-7F9D-FBC9-76A4DDBD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946F0-28F3-EA9E-9498-366DA790E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9274-1C56-8AE9-E14C-D6BF0B271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12FE4-8094-97F8-CC6C-FBA620C6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C6267-5506-EECC-48D0-2913C5CB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1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43AEA0-0C0A-65A9-1E17-3CA8C5193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87BD0-B1CC-51C4-F6B2-0C4C7B6B0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5895-8125-1F5A-5A1E-E0C473F3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BE0D7-6DC9-2942-F8FD-5BBED540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3881-162B-5912-74A5-069672FB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2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8970-CEC3-81D0-1AE7-377F441F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2A7EA-547C-6E40-9550-E6D576C0F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2E66E-25F9-B370-8EDC-7615CEB4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CD11E-EB57-0B9E-F8E1-AE38FC87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5696-A0FC-D690-46BE-07876BB6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A7B70-E899-B825-8292-4CA8D58F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501B-C36F-E233-B1C4-3FCFD429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55D09-AD10-6846-AC85-631A3FB7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AB12A-A939-3732-D24E-4998327B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C7650-CA8E-0A85-5F86-6067AF81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06F6-B22A-A856-86E9-12BA0821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AE80D-6950-2939-16F9-8D973AA4E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39C6D-7EF9-A71D-30C1-876914E06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E18AD-CAD3-9390-ADCC-7295CC3E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3D7FD-E08C-14BA-1F45-AEE0E877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2BAF0-79C3-DE7D-980B-8B971083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37CA-F9AE-CAD7-616F-759C0716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E1FDD-8F4E-666A-F416-86C76487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C1B25-930C-6136-EC58-0E6436EDA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D82B1-EF12-F4D9-D790-8D5C217AC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165F8-3A47-9D34-8E90-52F60B8F7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9302D-146F-6C32-7998-6EDD8F9D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91FA8-1686-FBEF-5932-01126D5C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AE334-8A58-C0FA-6CAD-3C3589E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B01F-0DEB-166D-C174-2DC7A262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E54DD-2F6D-60C0-B751-2D24241D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15B4-D145-5693-1559-856CC3A9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1ACBE-66C3-A2E9-8029-432E657B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DD295E-FE20-8A44-63D1-0C302931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35367-C3F8-7CAC-173F-B78ADD13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B7C4F-A132-AC17-29BD-54A154CE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ED22-354F-C88B-2816-21C3CFA4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7CE49-E634-CC11-F3E1-E0D5C09F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CAED-D0E7-45BA-1A95-9ED7D1D74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F0A14-9BA2-C9E1-D0B6-8CC0D18D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D96B0-925F-1E25-2076-75D16578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89863-BB63-DF63-8C3A-3F1AB882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3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9CD3-A3AD-6A6F-8934-5DEA9D44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ED789-70DF-BD86-344F-A7CB209E9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A5E93-AC87-3BA2-ABCD-9BCE32122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A0BF9-1D2B-F24F-EAD2-D143B9D6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2A4E1-6A34-513C-5681-FCC21D4F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D806F-A609-D8EC-82AC-23460147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05B99-19B3-644E-9B38-0803BDEA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8C745-78C3-9B35-1CDA-0DEB60465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FADC-21C2-AD44-60A2-64E950E4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101DB-D601-FA48-87D1-4D840A1D2374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7DA3-0334-3DCE-5C1F-30A9D3997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1BBB3-F5F8-25CB-19F3-A78231252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86EEF-08D0-C24D-8AB9-9275CD2F2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9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4D43-AF4F-A3CE-AEC4-BA6EA1E72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745" y="22571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Circulation Processes in the Salish Sea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FFB3D-2934-79AE-E2C4-9452A54F2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8255" y="2884183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Rich </a:t>
            </a:r>
            <a:r>
              <a:rPr lang="en-US" dirty="0" err="1"/>
              <a:t>Pawlowicz</a:t>
            </a:r>
            <a:endParaRPr lang="en-US" dirty="0"/>
          </a:p>
          <a:p>
            <a:r>
              <a:rPr lang="en-US" dirty="0"/>
              <a:t>University of British Columbia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7467EC-1549-DDCC-B4DF-8D39EEE6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3081"/>
            <a:ext cx="12192000" cy="1564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04B9C-8CAB-0880-375B-2C5C1FE9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" y="4367814"/>
            <a:ext cx="853656" cy="85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5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923AF2-3BB1-CFD6-6DD0-004F4BE7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31" y="377970"/>
            <a:ext cx="4533189" cy="5620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756A4-D3C2-5FC6-01A4-603FB5526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" t="-829" r="-15" b="48094"/>
          <a:stretch/>
        </p:blipFill>
        <p:spPr>
          <a:xfrm>
            <a:off x="53868" y="2972157"/>
            <a:ext cx="7774959" cy="30264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CE23AD-48B7-633D-F99A-378CDF94B5F1}"/>
              </a:ext>
            </a:extLst>
          </p:cNvPr>
          <p:cNvCxnSpPr>
            <a:cxnSpLocks/>
          </p:cNvCxnSpPr>
          <p:nvPr/>
        </p:nvCxnSpPr>
        <p:spPr>
          <a:xfrm flipH="1">
            <a:off x="1262743" y="2246811"/>
            <a:ext cx="7710304" cy="12801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DE3152-6B76-B8D7-632A-3C0F070D0C6D}"/>
              </a:ext>
            </a:extLst>
          </p:cNvPr>
          <p:cNvCxnSpPr>
            <a:cxnSpLocks/>
          </p:cNvCxnSpPr>
          <p:nvPr/>
        </p:nvCxnSpPr>
        <p:spPr>
          <a:xfrm>
            <a:off x="6966857" y="4911634"/>
            <a:ext cx="200619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9358F2-A21B-D483-65E4-338E6EA27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52" y="161826"/>
            <a:ext cx="3803865" cy="1325563"/>
          </a:xfrm>
        </p:spPr>
        <p:txBody>
          <a:bodyPr>
            <a:noAutofit/>
          </a:bodyPr>
          <a:lstStyle/>
          <a:p>
            <a:r>
              <a:rPr lang="en-CA" sz="4000" dirty="0"/>
              <a:t>What we know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43ED1-DB30-EA11-8623-64FD7A8842B7}"/>
              </a:ext>
            </a:extLst>
          </p:cNvPr>
          <p:cNvSpPr txBox="1"/>
          <p:nvPr/>
        </p:nvSpPr>
        <p:spPr>
          <a:xfrm>
            <a:off x="6672404" y="6473228"/>
            <a:ext cx="462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800" i="1" dirty="0" err="1"/>
              <a:t>Pawlowicz</a:t>
            </a:r>
            <a:r>
              <a:rPr lang="en-US" sz="800" i="1" dirty="0"/>
              <a:t>, Hannah and Rosenberger, </a:t>
            </a:r>
            <a:r>
              <a:rPr lang="en-CA" sz="800" dirty="0" err="1">
                <a:effectLst/>
                <a:latin typeface="AdvOT596495f2"/>
              </a:rPr>
              <a:t>Lagrangian</a:t>
            </a:r>
            <a:r>
              <a:rPr lang="en-CA" sz="800" dirty="0">
                <a:effectLst/>
                <a:latin typeface="AdvOT596495f2"/>
              </a:rPr>
              <a:t> observations of estuarine residence times, dispersion, and trapping in the Salish Sea, </a:t>
            </a:r>
            <a:r>
              <a:rPr lang="en-US" sz="800" i="1" dirty="0"/>
              <a:t>Estuarine Coastal and Shelf Sciences, 2019</a:t>
            </a:r>
            <a:br>
              <a:rPr lang="en-US" sz="6000" i="1" dirty="0"/>
            </a:br>
            <a:endParaRPr lang="en-US" sz="4000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B649BE6-44A0-783D-1352-E2A78B62B20C}"/>
              </a:ext>
            </a:extLst>
          </p:cNvPr>
          <p:cNvSpPr/>
          <p:nvPr/>
        </p:nvSpPr>
        <p:spPr>
          <a:xfrm>
            <a:off x="8983059" y="2370273"/>
            <a:ext cx="2404382" cy="3107418"/>
          </a:xfrm>
          <a:custGeom>
            <a:avLst/>
            <a:gdLst>
              <a:gd name="connsiteX0" fmla="*/ 0 w 2367278"/>
              <a:gd name="connsiteY0" fmla="*/ 2413262 h 2889247"/>
              <a:gd name="connsiteX1" fmla="*/ 518474 w 2367278"/>
              <a:gd name="connsiteY1" fmla="*/ 2545237 h 2889247"/>
              <a:gd name="connsiteX2" fmla="*/ 1008668 w 2367278"/>
              <a:gd name="connsiteY2" fmla="*/ 2762054 h 2889247"/>
              <a:gd name="connsiteX3" fmla="*/ 1395167 w 2367278"/>
              <a:gd name="connsiteY3" fmla="*/ 2865748 h 2889247"/>
              <a:gd name="connsiteX4" fmla="*/ 1923068 w 2367278"/>
              <a:gd name="connsiteY4" fmla="*/ 2884602 h 2889247"/>
              <a:gd name="connsiteX5" fmla="*/ 2158738 w 2367278"/>
              <a:gd name="connsiteY5" fmla="*/ 2799761 h 2889247"/>
              <a:gd name="connsiteX6" fmla="*/ 2168164 w 2367278"/>
              <a:gd name="connsiteY6" fmla="*/ 2601798 h 2889247"/>
              <a:gd name="connsiteX7" fmla="*/ 1979628 w 2367278"/>
              <a:gd name="connsiteY7" fmla="*/ 2422689 h 2889247"/>
              <a:gd name="connsiteX8" fmla="*/ 1970202 w 2367278"/>
              <a:gd name="connsiteY8" fmla="*/ 2253006 h 2889247"/>
              <a:gd name="connsiteX9" fmla="*/ 2055043 w 2367278"/>
              <a:gd name="connsiteY9" fmla="*/ 2158738 h 2889247"/>
              <a:gd name="connsiteX10" fmla="*/ 2224725 w 2367278"/>
              <a:gd name="connsiteY10" fmla="*/ 2130458 h 2889247"/>
              <a:gd name="connsiteX11" fmla="*/ 2366127 w 2367278"/>
              <a:gd name="connsiteY11" fmla="*/ 2007909 h 2889247"/>
              <a:gd name="connsiteX12" fmla="*/ 2281286 w 2367278"/>
              <a:gd name="connsiteY12" fmla="*/ 1894788 h 2889247"/>
              <a:gd name="connsiteX13" fmla="*/ 2102177 w 2367278"/>
              <a:gd name="connsiteY13" fmla="*/ 1819373 h 2889247"/>
              <a:gd name="connsiteX14" fmla="*/ 1866507 w 2367278"/>
              <a:gd name="connsiteY14" fmla="*/ 1621410 h 2889247"/>
              <a:gd name="connsiteX15" fmla="*/ 1536569 w 2367278"/>
              <a:gd name="connsiteY15" fmla="*/ 1282045 h 2889247"/>
              <a:gd name="connsiteX16" fmla="*/ 1385740 w 2367278"/>
              <a:gd name="connsiteY16" fmla="*/ 1168924 h 2889247"/>
              <a:gd name="connsiteX17" fmla="*/ 1216057 w 2367278"/>
              <a:gd name="connsiteY17" fmla="*/ 1084083 h 2889247"/>
              <a:gd name="connsiteX18" fmla="*/ 857839 w 2367278"/>
              <a:gd name="connsiteY18" fmla="*/ 980388 h 2889247"/>
              <a:gd name="connsiteX19" fmla="*/ 659876 w 2367278"/>
              <a:gd name="connsiteY19" fmla="*/ 801278 h 2889247"/>
              <a:gd name="connsiteX20" fmla="*/ 499620 w 2367278"/>
              <a:gd name="connsiteY20" fmla="*/ 518474 h 2889247"/>
              <a:gd name="connsiteX21" fmla="*/ 94268 w 2367278"/>
              <a:gd name="connsiteY21" fmla="*/ 188536 h 2889247"/>
              <a:gd name="connsiteX22" fmla="*/ 47134 w 2367278"/>
              <a:gd name="connsiteY22" fmla="*/ 0 h 288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67278" h="2889247">
                <a:moveTo>
                  <a:pt x="0" y="2413262"/>
                </a:moveTo>
                <a:cubicBezTo>
                  <a:pt x="175181" y="2450183"/>
                  <a:pt x="350363" y="2487105"/>
                  <a:pt x="518474" y="2545237"/>
                </a:cubicBezTo>
                <a:cubicBezTo>
                  <a:pt x="686585" y="2603369"/>
                  <a:pt x="862553" y="2708636"/>
                  <a:pt x="1008668" y="2762054"/>
                </a:cubicBezTo>
                <a:cubicBezTo>
                  <a:pt x="1154784" y="2815473"/>
                  <a:pt x="1242767" y="2845323"/>
                  <a:pt x="1395167" y="2865748"/>
                </a:cubicBezTo>
                <a:cubicBezTo>
                  <a:pt x="1547567" y="2886173"/>
                  <a:pt x="1795806" y="2895600"/>
                  <a:pt x="1923068" y="2884602"/>
                </a:cubicBezTo>
                <a:cubicBezTo>
                  <a:pt x="2050330" y="2873604"/>
                  <a:pt x="2117889" y="2846895"/>
                  <a:pt x="2158738" y="2799761"/>
                </a:cubicBezTo>
                <a:cubicBezTo>
                  <a:pt x="2199587" y="2752627"/>
                  <a:pt x="2198016" y="2664643"/>
                  <a:pt x="2168164" y="2601798"/>
                </a:cubicBezTo>
                <a:cubicBezTo>
                  <a:pt x="2138312" y="2538953"/>
                  <a:pt x="2012622" y="2480821"/>
                  <a:pt x="1979628" y="2422689"/>
                </a:cubicBezTo>
                <a:cubicBezTo>
                  <a:pt x="1946634" y="2364557"/>
                  <a:pt x="1957633" y="2296998"/>
                  <a:pt x="1970202" y="2253006"/>
                </a:cubicBezTo>
                <a:cubicBezTo>
                  <a:pt x="1982771" y="2209014"/>
                  <a:pt x="2012622" y="2179163"/>
                  <a:pt x="2055043" y="2158738"/>
                </a:cubicBezTo>
                <a:cubicBezTo>
                  <a:pt x="2097464" y="2138313"/>
                  <a:pt x="2172878" y="2155596"/>
                  <a:pt x="2224725" y="2130458"/>
                </a:cubicBezTo>
                <a:cubicBezTo>
                  <a:pt x="2276572" y="2105320"/>
                  <a:pt x="2356700" y="2047187"/>
                  <a:pt x="2366127" y="2007909"/>
                </a:cubicBezTo>
                <a:cubicBezTo>
                  <a:pt x="2375554" y="1968631"/>
                  <a:pt x="2325278" y="1926211"/>
                  <a:pt x="2281286" y="1894788"/>
                </a:cubicBezTo>
                <a:cubicBezTo>
                  <a:pt x="2237294" y="1863365"/>
                  <a:pt x="2171307" y="1864936"/>
                  <a:pt x="2102177" y="1819373"/>
                </a:cubicBezTo>
                <a:cubicBezTo>
                  <a:pt x="2033047" y="1773810"/>
                  <a:pt x="1960775" y="1710965"/>
                  <a:pt x="1866507" y="1621410"/>
                </a:cubicBezTo>
                <a:cubicBezTo>
                  <a:pt x="1772239" y="1531855"/>
                  <a:pt x="1616697" y="1357459"/>
                  <a:pt x="1536569" y="1282045"/>
                </a:cubicBezTo>
                <a:cubicBezTo>
                  <a:pt x="1456441" y="1206631"/>
                  <a:pt x="1439159" y="1201918"/>
                  <a:pt x="1385740" y="1168924"/>
                </a:cubicBezTo>
                <a:cubicBezTo>
                  <a:pt x="1332321" y="1135930"/>
                  <a:pt x="1304040" y="1115506"/>
                  <a:pt x="1216057" y="1084083"/>
                </a:cubicBezTo>
                <a:cubicBezTo>
                  <a:pt x="1128074" y="1052660"/>
                  <a:pt x="950536" y="1027522"/>
                  <a:pt x="857839" y="980388"/>
                </a:cubicBezTo>
                <a:cubicBezTo>
                  <a:pt x="765142" y="933254"/>
                  <a:pt x="719579" y="878264"/>
                  <a:pt x="659876" y="801278"/>
                </a:cubicBezTo>
                <a:cubicBezTo>
                  <a:pt x="600173" y="724292"/>
                  <a:pt x="593888" y="620598"/>
                  <a:pt x="499620" y="518474"/>
                </a:cubicBezTo>
                <a:cubicBezTo>
                  <a:pt x="405352" y="416350"/>
                  <a:pt x="169682" y="274948"/>
                  <a:pt x="94268" y="188536"/>
                </a:cubicBezTo>
                <a:cubicBezTo>
                  <a:pt x="18854" y="102124"/>
                  <a:pt x="32994" y="51062"/>
                  <a:pt x="471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1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8255"/>
            <a:ext cx="6938554" cy="1325563"/>
          </a:xfrm>
        </p:spPr>
        <p:txBody>
          <a:bodyPr/>
          <a:lstStyle/>
          <a:p>
            <a:r>
              <a:rPr lang="en-US" dirty="0"/>
              <a:t>Surface Processes (</a:t>
            </a:r>
            <a:r>
              <a:rPr lang="en-US" dirty="0" err="1"/>
              <a:t>SoG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0-50m depth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3" y="2105189"/>
            <a:ext cx="4163720" cy="4313028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Fraser River Plume Dynamics</a:t>
            </a:r>
          </a:p>
          <a:p>
            <a:r>
              <a:rPr lang="en-US" sz="1800" b="1" dirty="0"/>
              <a:t>Salt wedge Dynamics in Fraser River</a:t>
            </a:r>
          </a:p>
          <a:p>
            <a:r>
              <a:rPr lang="en-US" sz="1800" dirty="0"/>
              <a:t>Sediment Transport (Fraser River to </a:t>
            </a:r>
            <a:r>
              <a:rPr lang="en-US" sz="1800" dirty="0" err="1"/>
              <a:t>SoG</a:t>
            </a:r>
            <a:r>
              <a:rPr lang="en-US" sz="1800" dirty="0"/>
              <a:t>)</a:t>
            </a:r>
          </a:p>
          <a:p>
            <a:r>
              <a:rPr lang="en-US" sz="1800" dirty="0"/>
              <a:t>Effects of outflow winds (Howe Sound)</a:t>
            </a:r>
          </a:p>
          <a:p>
            <a:r>
              <a:rPr lang="en-US" sz="1800" dirty="0"/>
              <a:t>Sea Breeze/Land Breeze effects</a:t>
            </a:r>
          </a:p>
          <a:p>
            <a:r>
              <a:rPr lang="en-US" sz="1800" b="1" dirty="0"/>
              <a:t>Non-linear Internal Wave generation/propagation</a:t>
            </a:r>
          </a:p>
          <a:p>
            <a:r>
              <a:rPr lang="en-US" sz="1800" dirty="0"/>
              <a:t>Discovery Passage outflow (ECVI current)</a:t>
            </a:r>
          </a:p>
          <a:p>
            <a:r>
              <a:rPr lang="en-US" sz="1800" b="1" dirty="0"/>
              <a:t>Wind-driven Upwelling</a:t>
            </a:r>
          </a:p>
          <a:p>
            <a:r>
              <a:rPr lang="en-US" sz="1800" dirty="0"/>
              <a:t>Nutrient entrainment to surface (estuarine upwelling), also </a:t>
            </a:r>
            <a:r>
              <a:rPr lang="en-US" sz="1800" b="1" dirty="0"/>
              <a:t>Alkalinity Enhancement</a:t>
            </a:r>
          </a:p>
          <a:p>
            <a:r>
              <a:rPr lang="en-US" sz="1800" b="1" dirty="0"/>
              <a:t>Diel Cycling of O</a:t>
            </a:r>
            <a:r>
              <a:rPr lang="en-US" sz="1800" b="1" baseline="-25000" dirty="0"/>
              <a:t>2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401" y="2053199"/>
            <a:ext cx="2901781" cy="359596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HF radar (</a:t>
            </a:r>
            <a:r>
              <a:rPr lang="en-US" sz="1800" dirty="0">
                <a:solidFill>
                  <a:srgbClr val="FF0000"/>
                </a:solidFill>
              </a:rPr>
              <a:t>expansion?)</a:t>
            </a:r>
          </a:p>
          <a:p>
            <a:r>
              <a:rPr lang="en-US" sz="1800" dirty="0"/>
              <a:t>Ferry systems (</a:t>
            </a:r>
            <a:r>
              <a:rPr lang="en-US" sz="1800" dirty="0">
                <a:solidFill>
                  <a:srgbClr val="FF0000"/>
                </a:solidFill>
              </a:rPr>
              <a:t>N-</a:t>
            </a:r>
            <a:r>
              <a:rPr lang="en-US" sz="1800" dirty="0" err="1">
                <a:solidFill>
                  <a:srgbClr val="FF0000"/>
                </a:solidFill>
              </a:rPr>
              <a:t>SoG</a:t>
            </a:r>
            <a:r>
              <a:rPr lang="en-US" sz="1800" dirty="0">
                <a:solidFill>
                  <a:srgbClr val="FF0000"/>
                </a:solidFill>
              </a:rPr>
              <a:t>?</a:t>
            </a:r>
            <a:r>
              <a:rPr lang="en-US" sz="1800" dirty="0"/>
              <a:t>)</a:t>
            </a:r>
          </a:p>
          <a:p>
            <a:r>
              <a:rPr lang="en-US" sz="1800" dirty="0"/>
              <a:t>Node ADCP/echo sounder</a:t>
            </a:r>
          </a:p>
          <a:p>
            <a:r>
              <a:rPr lang="en-US" sz="1800" dirty="0" err="1"/>
              <a:t>CitSci</a:t>
            </a:r>
            <a:r>
              <a:rPr lang="en-US" sz="1800" dirty="0"/>
              <a:t>/CF CTD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Aerial Drone surveys?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River moorings?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Additional weather stations?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Profiling moorings?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Operational Now-cast model?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>
            <a:off x="7305040" y="792480"/>
            <a:ext cx="1463040" cy="223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edianPlume.png">
            <a:extLst>
              <a:ext uri="{FF2B5EF4-FFF2-40B4-BE49-F238E27FC236}">
                <a16:creationId xmlns:a16="http://schemas.microsoft.com/office/drawing/2014/main" id="{47E320C0-DC1E-3D44-8F4D-31C2ED531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4524" r="19526" b="6410"/>
          <a:stretch/>
        </p:blipFill>
        <p:spPr>
          <a:xfrm>
            <a:off x="9857535" y="1944708"/>
            <a:ext cx="2065013" cy="2319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526FF-0A3E-2FCD-308C-9F03A09E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813" y="4264182"/>
            <a:ext cx="2317159" cy="2542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23B74C-FF80-C099-7F14-D725787B4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835" y="2687524"/>
            <a:ext cx="2295276" cy="1335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61BEB-0359-503E-A582-9973930AE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182" y="4696735"/>
            <a:ext cx="2492353" cy="21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17156"/>
            <a:ext cx="6812280" cy="1325563"/>
          </a:xfrm>
        </p:spPr>
        <p:txBody>
          <a:bodyPr/>
          <a:lstStyle/>
          <a:p>
            <a:r>
              <a:rPr lang="en-US" dirty="0"/>
              <a:t>Intermediate Processes (</a:t>
            </a:r>
            <a:r>
              <a:rPr lang="en-US" dirty="0" err="1"/>
              <a:t>SoG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50-200m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3" y="2105190"/>
            <a:ext cx="4659598" cy="271936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Sediment resuspension</a:t>
            </a:r>
          </a:p>
          <a:p>
            <a:r>
              <a:rPr lang="en-US" b="1" dirty="0"/>
              <a:t>Eddies and dispersion</a:t>
            </a:r>
          </a:p>
          <a:p>
            <a:r>
              <a:rPr lang="en-US" b="1" dirty="0"/>
              <a:t>Inlet inflows/outflows (including Van </a:t>
            </a:r>
            <a:r>
              <a:rPr lang="en-US" b="1" dirty="0" err="1"/>
              <a:t>Harbour</a:t>
            </a:r>
            <a:r>
              <a:rPr lang="en-US" b="1" dirty="0"/>
              <a:t>)</a:t>
            </a:r>
          </a:p>
          <a:p>
            <a:r>
              <a:rPr lang="en-US" dirty="0"/>
              <a:t>Fraser Ridge overflows</a:t>
            </a:r>
          </a:p>
          <a:p>
            <a:r>
              <a:rPr lang="en-US" dirty="0"/>
              <a:t>Fraser Boundary current</a:t>
            </a:r>
          </a:p>
          <a:p>
            <a:r>
              <a:rPr lang="en-US" dirty="0"/>
              <a:t>ECVI coastal current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>
            <a:off x="7254240" y="1004092"/>
            <a:ext cx="1463040" cy="43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639C2-46AA-100C-0A73-A702470F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1979057"/>
            <a:ext cx="3683000" cy="4826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5278" y="2105189"/>
            <a:ext cx="3683000" cy="420608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Acoustic tracking of floats</a:t>
            </a:r>
          </a:p>
          <a:p>
            <a:r>
              <a:rPr lang="en-US" sz="2600" dirty="0">
                <a:solidFill>
                  <a:srgbClr val="FF0000"/>
                </a:solidFill>
              </a:rPr>
              <a:t>Acoustic Tomography?</a:t>
            </a:r>
          </a:p>
          <a:p>
            <a:r>
              <a:rPr lang="en-US" sz="2600" dirty="0"/>
              <a:t>BBL node deployments</a:t>
            </a:r>
          </a:p>
          <a:p>
            <a:r>
              <a:rPr lang="en-US" sz="2600" dirty="0"/>
              <a:t>ADCP moorings (Central/East node), </a:t>
            </a:r>
            <a:r>
              <a:rPr lang="en-US" sz="2600" dirty="0">
                <a:solidFill>
                  <a:srgbClr val="FF0000"/>
                </a:solidFill>
              </a:rPr>
              <a:t>elsewhere?</a:t>
            </a:r>
          </a:p>
          <a:p>
            <a:r>
              <a:rPr lang="en-US" sz="2600" dirty="0" err="1"/>
              <a:t>CitSci</a:t>
            </a:r>
            <a:r>
              <a:rPr lang="en-US" sz="2600" dirty="0"/>
              <a:t>/CF CTD</a:t>
            </a:r>
          </a:p>
          <a:p>
            <a:r>
              <a:rPr lang="en-US" sz="2600" dirty="0">
                <a:solidFill>
                  <a:srgbClr val="FF0000"/>
                </a:solidFill>
              </a:rPr>
              <a:t>Iona node?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Operational Now-cast model?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8255"/>
            <a:ext cx="6812280" cy="1325563"/>
          </a:xfrm>
        </p:spPr>
        <p:txBody>
          <a:bodyPr/>
          <a:lstStyle/>
          <a:p>
            <a:r>
              <a:rPr lang="en-US" dirty="0"/>
              <a:t>Deep Processes (</a:t>
            </a:r>
            <a:r>
              <a:rPr lang="en-US" dirty="0" err="1"/>
              <a:t>SoG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200-430m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3" y="2105189"/>
            <a:ext cx="3989038" cy="290224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Rotating Gravity Current (southern </a:t>
            </a:r>
            <a:r>
              <a:rPr lang="en-US" b="1" dirty="0" err="1"/>
              <a:t>SoG</a:t>
            </a:r>
            <a:r>
              <a:rPr lang="en-US" b="1" dirty="0"/>
              <a:t>)</a:t>
            </a:r>
          </a:p>
          <a:p>
            <a:r>
              <a:rPr lang="en-US" dirty="0"/>
              <a:t>Northern </a:t>
            </a:r>
            <a:r>
              <a:rPr lang="en-US" dirty="0" err="1"/>
              <a:t>SoG</a:t>
            </a:r>
            <a:r>
              <a:rPr lang="en-US" dirty="0"/>
              <a:t> renewal</a:t>
            </a:r>
          </a:p>
          <a:p>
            <a:r>
              <a:rPr lang="en-US" b="1" dirty="0"/>
              <a:t>Long-term monitoring of water properties (climate studies)</a:t>
            </a:r>
          </a:p>
          <a:p>
            <a:r>
              <a:rPr lang="en-US" b="1" dirty="0"/>
              <a:t>Sediment resuspension and burial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1457" y="2177818"/>
            <a:ext cx="2960484" cy="420608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Central node</a:t>
            </a:r>
          </a:p>
          <a:p>
            <a:r>
              <a:rPr lang="en-US" sz="2600" dirty="0">
                <a:solidFill>
                  <a:srgbClr val="FF0000"/>
                </a:solidFill>
              </a:rPr>
              <a:t>BBL node deployments?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Northern </a:t>
            </a:r>
            <a:r>
              <a:rPr lang="en-US" sz="2600" dirty="0" err="1">
                <a:solidFill>
                  <a:srgbClr val="FF0000"/>
                </a:solidFill>
              </a:rPr>
              <a:t>SoG</a:t>
            </a:r>
            <a:r>
              <a:rPr lang="en-US" sz="2600" dirty="0">
                <a:solidFill>
                  <a:srgbClr val="FF0000"/>
                </a:solidFill>
              </a:rPr>
              <a:t> node?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BBL node?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DTS cabling?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Short vertical density moorings?</a:t>
            </a:r>
          </a:p>
          <a:p>
            <a:r>
              <a:rPr lang="en-US" sz="2600" dirty="0">
                <a:solidFill>
                  <a:srgbClr val="FF0000"/>
                </a:solidFill>
              </a:rPr>
              <a:t>Operational Now-cast model?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>
            <a:off x="7281401" y="1456765"/>
            <a:ext cx="1463040" cy="43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67A27-9ED2-BB2F-C761-4301BC549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8" r="16114" b="29801"/>
          <a:stretch/>
        </p:blipFill>
        <p:spPr>
          <a:xfrm>
            <a:off x="9207857" y="1676078"/>
            <a:ext cx="2793276" cy="2429048"/>
          </a:xfrm>
          <a:prstGeom prst="rect">
            <a:avLst/>
          </a:prstGeom>
        </p:spPr>
      </p:pic>
      <p:pic>
        <p:nvPicPr>
          <p:cNvPr id="1026" name="Picture 2" descr="Strait of Georgia Central state of the ocean - updated Aug 2023">
            <a:extLst>
              <a:ext uri="{FF2B5EF4-FFF2-40B4-BE49-F238E27FC236}">
                <a16:creationId xmlns:a16="http://schemas.microsoft.com/office/drawing/2014/main" id="{BCE98E20-F1AB-6D8A-2B6B-AA312E3A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55" y="3994843"/>
            <a:ext cx="3817545" cy="286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4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8255"/>
            <a:ext cx="6812280" cy="1325563"/>
          </a:xfrm>
        </p:spPr>
        <p:txBody>
          <a:bodyPr/>
          <a:lstStyle/>
          <a:p>
            <a:r>
              <a:rPr lang="en-US" dirty="0"/>
              <a:t>Juan de Fuca Strait</a:t>
            </a:r>
            <a:br>
              <a:rPr lang="en-US" dirty="0"/>
            </a:br>
            <a:r>
              <a:rPr lang="en-US" dirty="0"/>
              <a:t>0-250m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3" y="2105189"/>
            <a:ext cx="491214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Rotating 2-layer exchange:</a:t>
            </a:r>
          </a:p>
          <a:p>
            <a:pPr lvl="1"/>
            <a:r>
              <a:rPr lang="en-US" dirty="0"/>
              <a:t>Cross-channel flows</a:t>
            </a:r>
          </a:p>
          <a:p>
            <a:pPr lvl="1"/>
            <a:r>
              <a:rPr lang="en-US" b="1" dirty="0"/>
              <a:t>Spring reversals (larval transport)</a:t>
            </a:r>
          </a:p>
          <a:p>
            <a:pPr lvl="1"/>
            <a:r>
              <a:rPr lang="en-US" dirty="0"/>
              <a:t>Seasonal variability</a:t>
            </a:r>
          </a:p>
          <a:p>
            <a:pPr lvl="1"/>
            <a:r>
              <a:rPr lang="en-US" dirty="0"/>
              <a:t>Internal tides</a:t>
            </a:r>
          </a:p>
          <a:p>
            <a:pPr lvl="1"/>
            <a:r>
              <a:rPr lang="en-US" b="1" dirty="0"/>
              <a:t>Pacific inflow monitoring (incl. BGC parameters)</a:t>
            </a:r>
          </a:p>
          <a:p>
            <a:pPr lvl="1"/>
            <a:r>
              <a:rPr lang="en-US" b="1" dirty="0"/>
              <a:t>BCG parameter export to shelf (nutrients, methane)</a:t>
            </a:r>
          </a:p>
          <a:p>
            <a:r>
              <a:rPr lang="en-US" dirty="0"/>
              <a:t>Surface wave dynamics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3053" y="1933497"/>
            <a:ext cx="3754696" cy="203138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HF radar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Bottom node?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Bottom pressure array?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Flow-thru system at Race Rocks?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Operational Now-cast model?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>
            <a:off x="9716784" y="823023"/>
            <a:ext cx="1590994" cy="7341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E0CBD-D7E8-3902-2E00-B6CE7950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81910"/>
            <a:ext cx="3433282" cy="3071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1A515-F52C-CBF3-6121-85B25E7F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619" y="2213452"/>
            <a:ext cx="2943381" cy="39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8255"/>
            <a:ext cx="6812280" cy="1325563"/>
          </a:xfrm>
        </p:spPr>
        <p:txBody>
          <a:bodyPr/>
          <a:lstStyle/>
          <a:p>
            <a:r>
              <a:rPr lang="en-US" dirty="0" err="1"/>
              <a:t>Haro</a:t>
            </a:r>
            <a:r>
              <a:rPr lang="en-US" dirty="0"/>
              <a:t>/Rosario Straits</a:t>
            </a:r>
            <a:br>
              <a:rPr lang="en-US" dirty="0"/>
            </a:br>
            <a:r>
              <a:rPr lang="en-US" dirty="0"/>
              <a:t>0-200m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2" y="2105189"/>
            <a:ext cx="5674147" cy="4351338"/>
          </a:xfrm>
        </p:spPr>
        <p:txBody>
          <a:bodyPr/>
          <a:lstStyle/>
          <a:p>
            <a:r>
              <a:rPr lang="en-US" b="1" dirty="0"/>
              <a:t>Circulation (Rosario vs </a:t>
            </a:r>
            <a:r>
              <a:rPr lang="en-US" b="1" dirty="0" err="1"/>
              <a:t>Haro</a:t>
            </a:r>
            <a:r>
              <a:rPr lang="en-US" b="1" dirty="0"/>
              <a:t> sides)</a:t>
            </a:r>
          </a:p>
          <a:p>
            <a:r>
              <a:rPr lang="en-US" dirty="0"/>
              <a:t>Shear instabilities and </a:t>
            </a:r>
            <a:r>
              <a:rPr lang="en-US" b="1" dirty="0"/>
              <a:t>turbulence case studies</a:t>
            </a:r>
          </a:p>
          <a:p>
            <a:r>
              <a:rPr lang="en-US" b="1" dirty="0"/>
              <a:t>Large-amplitude internal tides </a:t>
            </a:r>
            <a:r>
              <a:rPr lang="en-US" dirty="0"/>
              <a:t>(</a:t>
            </a:r>
            <a:r>
              <a:rPr lang="en-US" dirty="0" err="1"/>
              <a:t>Haro</a:t>
            </a:r>
            <a:r>
              <a:rPr lang="en-US" dirty="0"/>
              <a:t> Strait)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39154"/>
            <a:ext cx="4754880" cy="42060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Mooring arrays?</a:t>
            </a:r>
          </a:p>
          <a:p>
            <a:r>
              <a:rPr lang="en-US" dirty="0">
                <a:solidFill>
                  <a:srgbClr val="FF0000"/>
                </a:solidFill>
              </a:rPr>
              <a:t>Drifter program?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Operational Now-cast model?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>
            <a:off x="8816974" y="814812"/>
            <a:ext cx="978876" cy="7604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D6A67-C1FB-C7D0-8F10-7AE4EE38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71" y="3930228"/>
            <a:ext cx="3399669" cy="2773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6FC56-2550-1117-B423-9D7FB466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823" y="5481476"/>
            <a:ext cx="361054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EBBC-CBE5-0776-9217-4FC0D1FB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8255"/>
            <a:ext cx="6812280" cy="1325563"/>
          </a:xfrm>
        </p:spPr>
        <p:txBody>
          <a:bodyPr/>
          <a:lstStyle/>
          <a:p>
            <a:r>
              <a:rPr lang="en-US" dirty="0"/>
              <a:t>Salish Sea Inlets</a:t>
            </a:r>
            <a:br>
              <a:rPr lang="en-US" dirty="0"/>
            </a:br>
            <a:r>
              <a:rPr lang="en-US" dirty="0"/>
              <a:t>0-10m, 10-670m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9FB0-6F20-9617-F1C3-81D91690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784" y="1764006"/>
            <a:ext cx="460261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Annual Renewal</a:t>
            </a:r>
            <a:r>
              <a:rPr lang="en-US" dirty="0"/>
              <a:t>?</a:t>
            </a:r>
          </a:p>
          <a:p>
            <a:r>
              <a:rPr lang="en-US" dirty="0"/>
              <a:t>Anoxia (Saanich, Indian Arm)</a:t>
            </a:r>
          </a:p>
          <a:p>
            <a:r>
              <a:rPr lang="en-US" dirty="0"/>
              <a:t>Howe Sound/Sechelt/Jervis/Toba/Bute?</a:t>
            </a:r>
          </a:p>
          <a:p>
            <a:r>
              <a:rPr lang="en-US" b="1" dirty="0"/>
              <a:t>Wind-driven surface circulation</a:t>
            </a:r>
            <a:r>
              <a:rPr lang="en-US" dirty="0"/>
              <a:t>?</a:t>
            </a:r>
          </a:p>
          <a:p>
            <a:r>
              <a:rPr lang="en-US" dirty="0"/>
              <a:t>Stratified flow-over-a-sill? (Knight)</a:t>
            </a:r>
          </a:p>
          <a:p>
            <a:r>
              <a:rPr lang="en-US" dirty="0"/>
              <a:t>Puget Sound linkages?</a:t>
            </a:r>
          </a:p>
          <a:p>
            <a:r>
              <a:rPr lang="en-US" dirty="0"/>
              <a:t>Vancouver </a:t>
            </a:r>
            <a:r>
              <a:rPr lang="en-US" dirty="0" err="1"/>
              <a:t>Harbour</a:t>
            </a:r>
            <a:r>
              <a:rPr lang="en-US" dirty="0"/>
              <a:t>/Indian Arm exchange?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D6EAFB-68D7-846F-10D5-B4001C1BA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0191" y="2180746"/>
            <a:ext cx="3554175" cy="17178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Saanich node</a:t>
            </a:r>
          </a:p>
          <a:p>
            <a:r>
              <a:rPr lang="en-US" dirty="0">
                <a:solidFill>
                  <a:srgbClr val="FF0000"/>
                </a:solidFill>
              </a:rPr>
              <a:t>Monitoring of deep water?</a:t>
            </a:r>
          </a:p>
          <a:p>
            <a:r>
              <a:rPr lang="en-US" dirty="0">
                <a:solidFill>
                  <a:srgbClr val="FF0000"/>
                </a:solidFill>
              </a:rPr>
              <a:t>CF CTD programs?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Operational Now-cast model?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2650-72FA-7F4E-3848-56D16E8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" t="-829" r="-15" b="48094"/>
          <a:stretch/>
        </p:blipFill>
        <p:spPr>
          <a:xfrm>
            <a:off x="6720628" y="50961"/>
            <a:ext cx="5471372" cy="2129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5B2DD4-E743-A6CD-6EBD-018DE6F3AF02}"/>
              </a:ext>
            </a:extLst>
          </p:cNvPr>
          <p:cNvSpPr/>
          <p:nvPr/>
        </p:nvSpPr>
        <p:spPr>
          <a:xfrm flipH="1">
            <a:off x="9886383" y="50962"/>
            <a:ext cx="905347" cy="781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aanich Inlet state of the ocean - updated Aug 2023">
            <a:extLst>
              <a:ext uri="{FF2B5EF4-FFF2-40B4-BE49-F238E27FC236}">
                <a16:creationId xmlns:a16="http://schemas.microsoft.com/office/drawing/2014/main" id="{BC9E69EA-1E3B-8E38-E708-2473FA49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91" y="3972060"/>
            <a:ext cx="3823580" cy="28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4D757-C980-D944-97C1-0AFC141B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490" y="2733613"/>
            <a:ext cx="3002611" cy="3722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40E10-9BD4-FB8E-E67C-1AE3D3986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185"/>
          <a:stretch/>
        </p:blipFill>
        <p:spPr>
          <a:xfrm>
            <a:off x="1858901" y="5889963"/>
            <a:ext cx="3013166" cy="748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AA5E2-70CD-F1A1-15A0-44A384A12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44" b="82844"/>
          <a:stretch/>
        </p:blipFill>
        <p:spPr>
          <a:xfrm>
            <a:off x="1858901" y="5469775"/>
            <a:ext cx="3013166" cy="4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8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432</Words>
  <Application>Microsoft Macintosh PowerPoint</Application>
  <PresentationFormat>Widescreen</PresentationFormat>
  <Paragraphs>85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AdvOT596495f2</vt:lpstr>
      <vt:lpstr>Arial</vt:lpstr>
      <vt:lpstr>Calibri</vt:lpstr>
      <vt:lpstr>Calibri Light</vt:lpstr>
      <vt:lpstr>Office Theme</vt:lpstr>
      <vt:lpstr>Circulation Processes in the Salish Sea</vt:lpstr>
      <vt:lpstr>What we know</vt:lpstr>
      <vt:lpstr>Surface Processes (SoG) 0-50m depth</vt:lpstr>
      <vt:lpstr>Intermediate Processes (SoG) 50-200m</vt:lpstr>
      <vt:lpstr>Deep Processes (SoG) 200-430m</vt:lpstr>
      <vt:lpstr>Juan de Fuca Strait 0-250m</vt:lpstr>
      <vt:lpstr>Haro/Rosario Straits 0-200m</vt:lpstr>
      <vt:lpstr>Salish Sea Inlets 0-10m, 10-670m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Circulation Processes in the Strait</dc:title>
  <dc:creator>Microsoft Office User</dc:creator>
  <cp:lastModifiedBy>Microsoft Office User</cp:lastModifiedBy>
  <cp:revision>17</cp:revision>
  <dcterms:created xsi:type="dcterms:W3CDTF">2025-07-03T16:30:07Z</dcterms:created>
  <dcterms:modified xsi:type="dcterms:W3CDTF">2025-07-07T02:44:35Z</dcterms:modified>
</cp:coreProperties>
</file>