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8.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7"/>
  </p:notesMasterIdLst>
  <p:sldIdLst>
    <p:sldId id="291" r:id="rId5"/>
    <p:sldId id="380" r:id="rId6"/>
    <p:sldId id="349" r:id="rId7"/>
    <p:sldId id="379" r:id="rId8"/>
    <p:sldId id="256" r:id="rId9"/>
    <p:sldId id="394" r:id="rId10"/>
    <p:sldId id="393" r:id="rId11"/>
    <p:sldId id="294" r:id="rId12"/>
    <p:sldId id="351" r:id="rId13"/>
    <p:sldId id="382" r:id="rId14"/>
    <p:sldId id="350" r:id="rId15"/>
    <p:sldId id="3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106" autoAdjust="0"/>
  </p:normalViewPr>
  <p:slideViewPr>
    <p:cSldViewPr snapToGrid="0">
      <p:cViewPr>
        <p:scale>
          <a:sx n="67" d="100"/>
          <a:sy n="67" d="100"/>
        </p:scale>
        <p:origin x="644" y="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frissenS\AppData\Roaming\Microsoft\Excel\Chito_2024_CompiledBPR%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04610287613564"/>
          <c:y val="5.0669269801090856E-2"/>
          <c:w val="0.7936491489392743"/>
          <c:h val="0.82672020842185479"/>
        </c:manualLayout>
      </c:layout>
      <c:barChart>
        <c:barDir val="col"/>
        <c:grouping val="clustered"/>
        <c:varyColors val="0"/>
        <c:ser>
          <c:idx val="0"/>
          <c:order val="0"/>
          <c:spPr>
            <a:solidFill>
              <a:schemeClr val="accent2"/>
            </a:solidFill>
            <a:ln>
              <a:noFill/>
            </a:ln>
            <a:effectLst/>
          </c:spPr>
          <c:invertIfNegative val="0"/>
          <c:errBars>
            <c:errBarType val="both"/>
            <c:errValType val="cust"/>
            <c:noEndCap val="0"/>
            <c:plus>
              <c:numRef>
                <c:f>'Integrated BPR'!$P$3:$P$6</c:f>
                <c:numCache>
                  <c:formatCode>General</c:formatCode>
                  <c:ptCount val="4"/>
                  <c:pt idx="0">
                    <c:v>26.909092038275418</c:v>
                  </c:pt>
                  <c:pt idx="1">
                    <c:v>7.3686519621381628</c:v>
                  </c:pt>
                  <c:pt idx="2">
                    <c:v>6.4490476004437216</c:v>
                  </c:pt>
                  <c:pt idx="3">
                    <c:v>17.085263192207687</c:v>
                  </c:pt>
                </c:numCache>
              </c:numRef>
            </c:plus>
            <c:minus>
              <c:numRef>
                <c:f>'Integrated BPR'!$P$3:$P$6</c:f>
                <c:numCache>
                  <c:formatCode>General</c:formatCode>
                  <c:ptCount val="4"/>
                  <c:pt idx="0">
                    <c:v>26.909092038275418</c:v>
                  </c:pt>
                  <c:pt idx="1">
                    <c:v>7.3686519621381628</c:v>
                  </c:pt>
                  <c:pt idx="2">
                    <c:v>6.4490476004437216</c:v>
                  </c:pt>
                  <c:pt idx="3">
                    <c:v>17.085263192207687</c:v>
                  </c:pt>
                </c:numCache>
              </c:numRef>
            </c:minus>
            <c:spPr>
              <a:noFill/>
              <a:ln w="9525" cap="flat" cmpd="sng" algn="ctr">
                <a:solidFill>
                  <a:schemeClr val="tx1">
                    <a:lumMod val="65000"/>
                    <a:lumOff val="35000"/>
                  </a:schemeClr>
                </a:solidFill>
                <a:round/>
              </a:ln>
              <a:effectLst/>
            </c:spPr>
          </c:errBars>
          <c:cat>
            <c:strRef>
              <c:f>'Integrated BPR'!$N$3:$N$6</c:f>
              <c:strCache>
                <c:ptCount val="4"/>
                <c:pt idx="0">
                  <c:v>Winter</c:v>
                </c:pt>
                <c:pt idx="1">
                  <c:v>Spring</c:v>
                </c:pt>
                <c:pt idx="2">
                  <c:v>Summer</c:v>
                </c:pt>
                <c:pt idx="3">
                  <c:v>Fall</c:v>
                </c:pt>
              </c:strCache>
            </c:strRef>
          </c:cat>
          <c:val>
            <c:numRef>
              <c:f>'Integrated BPR'!$O$3:$O$6</c:f>
              <c:numCache>
                <c:formatCode>General</c:formatCode>
                <c:ptCount val="4"/>
                <c:pt idx="0">
                  <c:v>37.168335385233142</c:v>
                </c:pt>
                <c:pt idx="1">
                  <c:v>3.612807927616541</c:v>
                </c:pt>
                <c:pt idx="2">
                  <c:v>11.983288715696586</c:v>
                </c:pt>
                <c:pt idx="3">
                  <c:v>18.315543349593312</c:v>
                </c:pt>
              </c:numCache>
            </c:numRef>
          </c:val>
          <c:extLst>
            <c:ext xmlns:c16="http://schemas.microsoft.com/office/drawing/2014/chart" uri="{C3380CC4-5D6E-409C-BE32-E72D297353CC}">
              <c16:uniqueId val="{00000000-4666-4E51-ABA8-FF5675D5324E}"/>
            </c:ext>
          </c:extLst>
        </c:ser>
        <c:dLbls>
          <c:showLegendKey val="0"/>
          <c:showVal val="0"/>
          <c:showCatName val="0"/>
          <c:showSerName val="0"/>
          <c:showPercent val="0"/>
          <c:showBubbleSize val="0"/>
        </c:dLbls>
        <c:gapWidth val="151"/>
        <c:overlap val="-31"/>
        <c:axId val="23583007"/>
        <c:axId val="23579647"/>
      </c:barChart>
      <c:catAx>
        <c:axId val="2358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579647"/>
        <c:crosses val="autoZero"/>
        <c:auto val="1"/>
        <c:lblAlgn val="ctr"/>
        <c:lblOffset val="100"/>
        <c:noMultiLvlLbl val="0"/>
      </c:catAx>
      <c:valAx>
        <c:axId val="23579647"/>
        <c:scaling>
          <c:orientation val="minMax"/>
          <c:max val="65"/>
          <c:min val="0"/>
        </c:scaling>
        <c:delete val="0"/>
        <c:axPos val="l"/>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800" dirty="0">
                    <a:latin typeface="Arial" panose="020B0604020202020204" pitchFamily="34" charset="0"/>
                    <a:cs typeface="Arial" panose="020B0604020202020204" pitchFamily="34" charset="0"/>
                  </a:rPr>
                  <a:t>TTE (%)</a:t>
                </a:r>
              </a:p>
            </c:rich>
          </c:tx>
          <c:layout>
            <c:manualLayout>
              <c:xMode val="edge"/>
              <c:yMode val="edge"/>
              <c:x val="2.9395507418827564E-2"/>
              <c:y val="0.2012125091030416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583007"/>
        <c:crosses val="autoZero"/>
        <c:crossBetween val="between"/>
      </c:val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3FAE6-33CE-4868-9E8F-631429795E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0275D5-CBDC-4FB2-9B4C-1E6D014F5EDF}">
      <dgm:prSet/>
      <dgm:spPr/>
      <dgm:t>
        <a:bodyPr/>
        <a:lstStyle/>
        <a:p>
          <a:r>
            <a:rPr lang="en-US" b="1"/>
            <a:t>Time series duration</a:t>
          </a:r>
          <a:r>
            <a:rPr lang="en-US"/>
            <a:t>: </a:t>
          </a:r>
        </a:p>
      </dgm:t>
    </dgm:pt>
    <dgm:pt modelId="{BA09562D-33E5-47F5-A262-6F86B350A20E}" type="parTrans" cxnId="{C435B396-DB91-445D-9DE8-FB1D368CBDE7}">
      <dgm:prSet/>
      <dgm:spPr/>
      <dgm:t>
        <a:bodyPr/>
        <a:lstStyle/>
        <a:p>
          <a:endParaRPr lang="en-US"/>
        </a:p>
      </dgm:t>
    </dgm:pt>
    <dgm:pt modelId="{3CF2225B-6FF9-42CF-ADA1-4479BF5A29A6}" type="sibTrans" cxnId="{C435B396-DB91-445D-9DE8-FB1D368CBDE7}">
      <dgm:prSet/>
      <dgm:spPr/>
      <dgm:t>
        <a:bodyPr/>
        <a:lstStyle/>
        <a:p>
          <a:endParaRPr lang="en-US"/>
        </a:p>
      </dgm:t>
    </dgm:pt>
    <dgm:pt modelId="{1A88A235-6A2F-48FA-90C4-D544A492F31B}">
      <dgm:prSet/>
      <dgm:spPr/>
      <dgm:t>
        <a:bodyPr/>
        <a:lstStyle/>
        <a:p>
          <a:r>
            <a:rPr lang="en-US" dirty="0"/>
            <a:t>Southern Vancouver Island &gt; 40 years</a:t>
          </a:r>
        </a:p>
      </dgm:t>
    </dgm:pt>
    <dgm:pt modelId="{D5C041C5-A223-4000-B820-E9E607760E44}" type="parTrans" cxnId="{B969E791-DD78-41FE-8E36-3813518CC69C}">
      <dgm:prSet/>
      <dgm:spPr/>
      <dgm:t>
        <a:bodyPr/>
        <a:lstStyle/>
        <a:p>
          <a:endParaRPr lang="en-US"/>
        </a:p>
      </dgm:t>
    </dgm:pt>
    <dgm:pt modelId="{4F968E40-4BD4-4142-A07C-17A56D71D4D2}" type="sibTrans" cxnId="{B969E791-DD78-41FE-8E36-3813518CC69C}">
      <dgm:prSet/>
      <dgm:spPr/>
      <dgm:t>
        <a:bodyPr/>
        <a:lstStyle/>
        <a:p>
          <a:endParaRPr lang="en-US"/>
        </a:p>
      </dgm:t>
    </dgm:pt>
    <dgm:pt modelId="{71BBEFCE-838F-4D4B-B32D-CEFA68EA6BE5}">
      <dgm:prSet/>
      <dgm:spPr/>
      <dgm:t>
        <a:bodyPr/>
        <a:lstStyle/>
        <a:p>
          <a:r>
            <a:rPr lang="en-US" dirty="0"/>
            <a:t>Inner Line P ,Northern Vancouver Island. </a:t>
          </a:r>
          <a:r>
            <a:rPr lang="en-US" b="1" dirty="0"/>
            <a:t>Strait of Georgia ~30 years</a:t>
          </a:r>
        </a:p>
      </dgm:t>
    </dgm:pt>
    <dgm:pt modelId="{4DA87E27-CE20-49DB-A98F-258274236C33}" type="parTrans" cxnId="{22703ECE-BDAE-4570-9086-D4DEFF38520D}">
      <dgm:prSet/>
      <dgm:spPr/>
      <dgm:t>
        <a:bodyPr/>
        <a:lstStyle/>
        <a:p>
          <a:endParaRPr lang="en-US"/>
        </a:p>
      </dgm:t>
    </dgm:pt>
    <dgm:pt modelId="{81ABDAE7-0F0A-4538-99F6-86D32056A2EB}" type="sibTrans" cxnId="{22703ECE-BDAE-4570-9086-D4DEFF38520D}">
      <dgm:prSet/>
      <dgm:spPr/>
      <dgm:t>
        <a:bodyPr/>
        <a:lstStyle/>
        <a:p>
          <a:endParaRPr lang="en-US"/>
        </a:p>
      </dgm:t>
    </dgm:pt>
    <dgm:pt modelId="{94F8B9DD-75DF-466F-95C8-C6AD2AF65BF9}">
      <dgm:prSet/>
      <dgm:spPr/>
      <dgm:t>
        <a:bodyPr/>
        <a:lstStyle/>
        <a:p>
          <a:r>
            <a:rPr lang="en-US" dirty="0"/>
            <a:t>Hecate ~20 years</a:t>
          </a:r>
        </a:p>
      </dgm:t>
    </dgm:pt>
    <dgm:pt modelId="{801BB295-1B5F-4A9A-834F-E746F70AF739}" type="parTrans" cxnId="{C28788E0-EABB-45CD-A350-99623A93EF88}">
      <dgm:prSet/>
      <dgm:spPr/>
      <dgm:t>
        <a:bodyPr/>
        <a:lstStyle/>
        <a:p>
          <a:endParaRPr lang="en-US"/>
        </a:p>
      </dgm:t>
    </dgm:pt>
    <dgm:pt modelId="{9B83A036-68E9-4FC6-8110-EE5FFF84B6A8}" type="sibTrans" cxnId="{C28788E0-EABB-45CD-A350-99623A93EF88}">
      <dgm:prSet/>
      <dgm:spPr/>
      <dgm:t>
        <a:bodyPr/>
        <a:lstStyle/>
        <a:p>
          <a:endParaRPr lang="en-US"/>
        </a:p>
      </dgm:t>
    </dgm:pt>
    <dgm:pt modelId="{3085A916-C62E-4D46-BF0C-23B4D8B0556F}">
      <dgm:prSet/>
      <dgm:spPr/>
      <dgm:t>
        <a:bodyPr/>
        <a:lstStyle/>
        <a:p>
          <a:r>
            <a:rPr lang="en-US" b="1"/>
            <a:t>Sampling Frequency</a:t>
          </a:r>
          <a:r>
            <a:rPr lang="en-US"/>
            <a:t>:</a:t>
          </a:r>
        </a:p>
      </dgm:t>
    </dgm:pt>
    <dgm:pt modelId="{0376D828-7288-4B0A-8E7D-C1B7969689F5}" type="parTrans" cxnId="{13E4F586-5BAD-4AC1-99C0-ACEF24C34AEF}">
      <dgm:prSet/>
      <dgm:spPr/>
      <dgm:t>
        <a:bodyPr/>
        <a:lstStyle/>
        <a:p>
          <a:endParaRPr lang="en-US"/>
        </a:p>
      </dgm:t>
    </dgm:pt>
    <dgm:pt modelId="{4D8AEDA6-49B3-4088-BD30-81239F57A042}" type="sibTrans" cxnId="{13E4F586-5BAD-4AC1-99C0-ACEF24C34AEF}">
      <dgm:prSet/>
      <dgm:spPr/>
      <dgm:t>
        <a:bodyPr/>
        <a:lstStyle/>
        <a:p>
          <a:endParaRPr lang="en-US"/>
        </a:p>
      </dgm:t>
    </dgm:pt>
    <dgm:pt modelId="{4F8D6B77-48DF-48C8-9DE6-35A27BD037F8}">
      <dgm:prSet/>
      <dgm:spPr/>
      <dgm:t>
        <a:bodyPr/>
        <a:lstStyle/>
        <a:p>
          <a:r>
            <a:rPr lang="en-US" dirty="0"/>
            <a:t>Seasonal (2-4 annual surveys), WCVI</a:t>
          </a:r>
        </a:p>
      </dgm:t>
    </dgm:pt>
    <dgm:pt modelId="{D155B57C-DB99-444E-9570-92E7322B88CF}" type="parTrans" cxnId="{1CF2B9BC-2D57-45D5-8C7E-864BCE305492}">
      <dgm:prSet/>
      <dgm:spPr/>
      <dgm:t>
        <a:bodyPr/>
        <a:lstStyle/>
        <a:p>
          <a:endParaRPr lang="en-US"/>
        </a:p>
      </dgm:t>
    </dgm:pt>
    <dgm:pt modelId="{C774C44C-08B7-407E-BC0A-DB993A2BE150}" type="sibTrans" cxnId="{1CF2B9BC-2D57-45D5-8C7E-864BCE305492}">
      <dgm:prSet/>
      <dgm:spPr/>
      <dgm:t>
        <a:bodyPr/>
        <a:lstStyle/>
        <a:p>
          <a:endParaRPr lang="en-US"/>
        </a:p>
      </dgm:t>
    </dgm:pt>
    <dgm:pt modelId="{348300C5-873D-4CAA-8A60-B0B161C9D979}">
      <dgm:prSet/>
      <dgm:spPr/>
      <dgm:t>
        <a:bodyPr/>
        <a:lstStyle/>
        <a:p>
          <a:r>
            <a:rPr lang="en-US" dirty="0"/>
            <a:t>Feb., May, and Aug., Line P</a:t>
          </a:r>
        </a:p>
      </dgm:t>
    </dgm:pt>
    <dgm:pt modelId="{A73026AB-F483-4220-B960-0F7B8DF34683}" type="parTrans" cxnId="{A8E9B8E8-E799-4B33-A44E-3C913013BA7B}">
      <dgm:prSet/>
      <dgm:spPr/>
      <dgm:t>
        <a:bodyPr/>
        <a:lstStyle/>
        <a:p>
          <a:endParaRPr lang="en-US"/>
        </a:p>
      </dgm:t>
    </dgm:pt>
    <dgm:pt modelId="{AC356D21-CF0E-4160-9695-5E1C8EDAF41B}" type="sibTrans" cxnId="{A8E9B8E8-E799-4B33-A44E-3C913013BA7B}">
      <dgm:prSet/>
      <dgm:spPr/>
      <dgm:t>
        <a:bodyPr/>
        <a:lstStyle/>
        <a:p>
          <a:endParaRPr lang="en-US"/>
        </a:p>
      </dgm:t>
    </dgm:pt>
    <dgm:pt modelId="{82B10A95-F2AC-4DF1-BE8E-D173ABB7F3D4}">
      <dgm:prSet/>
      <dgm:spPr/>
      <dgm:t>
        <a:bodyPr/>
        <a:lstStyle/>
        <a:p>
          <a:r>
            <a:rPr lang="en-US" b="1" dirty="0"/>
            <a:t>Biweekly-monthly, Strait of Georgia (since 2015)</a:t>
          </a:r>
        </a:p>
      </dgm:t>
    </dgm:pt>
    <dgm:pt modelId="{37F14197-575C-4CE4-93BD-4217BC88E2AC}" type="parTrans" cxnId="{2810EC7B-D6EB-499F-B0E5-673EE9B388C3}">
      <dgm:prSet/>
      <dgm:spPr/>
      <dgm:t>
        <a:bodyPr/>
        <a:lstStyle/>
        <a:p>
          <a:endParaRPr lang="en-US"/>
        </a:p>
      </dgm:t>
    </dgm:pt>
    <dgm:pt modelId="{E0EDFBCD-5E5E-4C6B-8DE4-FCCA4D14785E}" type="sibTrans" cxnId="{2810EC7B-D6EB-499F-B0E5-673EE9B388C3}">
      <dgm:prSet/>
      <dgm:spPr/>
      <dgm:t>
        <a:bodyPr/>
        <a:lstStyle/>
        <a:p>
          <a:endParaRPr lang="en-US"/>
        </a:p>
      </dgm:t>
    </dgm:pt>
    <dgm:pt modelId="{A685875F-627B-4412-832F-3AA11F0BF9AD}">
      <dgm:prSet/>
      <dgm:spPr/>
      <dgm:t>
        <a:bodyPr/>
        <a:lstStyle/>
        <a:p>
          <a:r>
            <a:rPr lang="en-US" b="1"/>
            <a:t>Sampling &amp; Enumeration</a:t>
          </a:r>
          <a:r>
            <a:rPr lang="en-US"/>
            <a:t>:</a:t>
          </a:r>
        </a:p>
      </dgm:t>
    </dgm:pt>
    <dgm:pt modelId="{C499CA41-1F7F-4D8D-B555-8E04846DE615}" type="parTrans" cxnId="{8D83D425-869E-4635-A6E4-F80B5BE0139D}">
      <dgm:prSet/>
      <dgm:spPr/>
      <dgm:t>
        <a:bodyPr/>
        <a:lstStyle/>
        <a:p>
          <a:endParaRPr lang="en-US"/>
        </a:p>
      </dgm:t>
    </dgm:pt>
    <dgm:pt modelId="{CFAFC6C6-94B1-4024-ADEF-23A2111BAC86}" type="sibTrans" cxnId="{8D83D425-869E-4635-A6E4-F80B5BE0139D}">
      <dgm:prSet/>
      <dgm:spPr/>
      <dgm:t>
        <a:bodyPr/>
        <a:lstStyle/>
        <a:p>
          <a:endParaRPr lang="en-US"/>
        </a:p>
      </dgm:t>
    </dgm:pt>
    <dgm:pt modelId="{D75A6837-5A35-4506-85A2-C7DE2A461B4C}">
      <dgm:prSet/>
      <dgm:spPr/>
      <dgm:t>
        <a:bodyPr/>
        <a:lstStyle/>
        <a:p>
          <a:r>
            <a:rPr lang="en-US" dirty="0"/>
            <a:t>Vertical plankton hauls, 250 m (or bottom) to surface; 236 </a:t>
          </a:r>
          <a:r>
            <a:rPr lang="en-US" dirty="0">
              <a:latin typeface="Symbol" panose="05050102010706020507" pitchFamily="18" charset="2"/>
            </a:rPr>
            <a:t>m</a:t>
          </a:r>
          <a:r>
            <a:rPr lang="en-US" dirty="0"/>
            <a:t>m mesh</a:t>
          </a:r>
        </a:p>
      </dgm:t>
    </dgm:pt>
    <dgm:pt modelId="{5C4674BB-B13E-4B45-9A37-9E435502BE24}" type="parTrans" cxnId="{6554F79A-189B-453A-BF26-D6B854E379DB}">
      <dgm:prSet/>
      <dgm:spPr/>
      <dgm:t>
        <a:bodyPr/>
        <a:lstStyle/>
        <a:p>
          <a:endParaRPr lang="en-US"/>
        </a:p>
      </dgm:t>
    </dgm:pt>
    <dgm:pt modelId="{F2DD2B88-5D0A-4653-A7D5-19D3F12111F1}" type="sibTrans" cxnId="{6554F79A-189B-453A-BF26-D6B854E379DB}">
      <dgm:prSet/>
      <dgm:spPr/>
      <dgm:t>
        <a:bodyPr/>
        <a:lstStyle/>
        <a:p>
          <a:endParaRPr lang="en-US"/>
        </a:p>
      </dgm:t>
    </dgm:pt>
    <dgm:pt modelId="{34722360-FA06-43C2-B7A7-FCDD7F921BBD}">
      <dgm:prSet/>
      <dgm:spPr/>
      <dgm:t>
        <a:bodyPr/>
        <a:lstStyle/>
        <a:p>
          <a:r>
            <a:rPr lang="en-US" dirty="0"/>
            <a:t>Detailed taxonomic resolution (species, developmental stage)</a:t>
          </a:r>
        </a:p>
      </dgm:t>
    </dgm:pt>
    <dgm:pt modelId="{C231ED0B-0FAC-427F-8BA3-E00045A886D8}" type="parTrans" cxnId="{4D9C3717-B460-4C54-9791-BEC45FA46681}">
      <dgm:prSet/>
      <dgm:spPr/>
      <dgm:t>
        <a:bodyPr/>
        <a:lstStyle/>
        <a:p>
          <a:endParaRPr lang="en-US"/>
        </a:p>
      </dgm:t>
    </dgm:pt>
    <dgm:pt modelId="{80D26044-D303-488C-807A-21C516246DD3}" type="sibTrans" cxnId="{4D9C3717-B460-4C54-9791-BEC45FA46681}">
      <dgm:prSet/>
      <dgm:spPr/>
      <dgm:t>
        <a:bodyPr/>
        <a:lstStyle/>
        <a:p>
          <a:endParaRPr lang="en-US"/>
        </a:p>
      </dgm:t>
    </dgm:pt>
    <dgm:pt modelId="{11412F36-79F1-49AC-882E-0300BAC53463}">
      <dgm:prSet/>
      <dgm:spPr/>
      <dgm:t>
        <a:bodyPr/>
        <a:lstStyle/>
        <a:p>
          <a:r>
            <a:rPr lang="en-US" dirty="0"/>
            <a:t>Phytoplankton taxonomy: microscopy and HPLC</a:t>
          </a:r>
        </a:p>
      </dgm:t>
    </dgm:pt>
    <dgm:pt modelId="{7FFE53BA-53A4-41FD-B208-FB6527DC775C}" type="parTrans" cxnId="{D372B07C-8B74-4EAF-BD5A-5DF39EC0B0B5}">
      <dgm:prSet/>
      <dgm:spPr/>
      <dgm:t>
        <a:bodyPr/>
        <a:lstStyle/>
        <a:p>
          <a:endParaRPr lang="en-US"/>
        </a:p>
      </dgm:t>
    </dgm:pt>
    <dgm:pt modelId="{C6F6AF5B-B9CF-4D6F-8938-4A9517857B74}" type="sibTrans" cxnId="{D372B07C-8B74-4EAF-BD5A-5DF39EC0B0B5}">
      <dgm:prSet/>
      <dgm:spPr/>
      <dgm:t>
        <a:bodyPr/>
        <a:lstStyle/>
        <a:p>
          <a:endParaRPr lang="en-US"/>
        </a:p>
      </dgm:t>
    </dgm:pt>
    <dgm:pt modelId="{B2EA5C5E-D660-4E01-85B6-91ABCD497630}" type="pres">
      <dgm:prSet presAssocID="{F013FAE6-33CE-4868-9E8F-631429795ED0}" presName="linear" presStyleCnt="0">
        <dgm:presLayoutVars>
          <dgm:dir/>
          <dgm:animLvl val="lvl"/>
          <dgm:resizeHandles val="exact"/>
        </dgm:presLayoutVars>
      </dgm:prSet>
      <dgm:spPr/>
    </dgm:pt>
    <dgm:pt modelId="{620608E6-9375-484C-BFE2-9B27126406B2}" type="pres">
      <dgm:prSet presAssocID="{800275D5-CBDC-4FB2-9B4C-1E6D014F5EDF}" presName="parentLin" presStyleCnt="0"/>
      <dgm:spPr/>
    </dgm:pt>
    <dgm:pt modelId="{F54732B8-6D2B-44EB-BEE9-267B272BB19B}" type="pres">
      <dgm:prSet presAssocID="{800275D5-CBDC-4FB2-9B4C-1E6D014F5EDF}" presName="parentLeftMargin" presStyleLbl="node1" presStyleIdx="0" presStyleCnt="3"/>
      <dgm:spPr/>
    </dgm:pt>
    <dgm:pt modelId="{856CF0E0-3259-448A-AEDF-8F854D0670D3}" type="pres">
      <dgm:prSet presAssocID="{800275D5-CBDC-4FB2-9B4C-1E6D014F5EDF}" presName="parentText" presStyleLbl="node1" presStyleIdx="0" presStyleCnt="3">
        <dgm:presLayoutVars>
          <dgm:chMax val="0"/>
          <dgm:bulletEnabled val="1"/>
        </dgm:presLayoutVars>
      </dgm:prSet>
      <dgm:spPr/>
    </dgm:pt>
    <dgm:pt modelId="{0995602D-1AA2-4A89-88E7-14DD7AC1F1E3}" type="pres">
      <dgm:prSet presAssocID="{800275D5-CBDC-4FB2-9B4C-1E6D014F5EDF}" presName="negativeSpace" presStyleCnt="0"/>
      <dgm:spPr/>
    </dgm:pt>
    <dgm:pt modelId="{CF7037EF-D02B-4EFE-B285-C3456FEF052A}" type="pres">
      <dgm:prSet presAssocID="{800275D5-CBDC-4FB2-9B4C-1E6D014F5EDF}" presName="childText" presStyleLbl="conFgAcc1" presStyleIdx="0" presStyleCnt="3">
        <dgm:presLayoutVars>
          <dgm:bulletEnabled val="1"/>
        </dgm:presLayoutVars>
      </dgm:prSet>
      <dgm:spPr/>
    </dgm:pt>
    <dgm:pt modelId="{539991EC-5A6F-4915-9E32-B66EFC5ED3B2}" type="pres">
      <dgm:prSet presAssocID="{3CF2225B-6FF9-42CF-ADA1-4479BF5A29A6}" presName="spaceBetweenRectangles" presStyleCnt="0"/>
      <dgm:spPr/>
    </dgm:pt>
    <dgm:pt modelId="{ECDD08AA-2EA2-4965-A2E7-C84C1CC47566}" type="pres">
      <dgm:prSet presAssocID="{3085A916-C62E-4D46-BF0C-23B4D8B0556F}" presName="parentLin" presStyleCnt="0"/>
      <dgm:spPr/>
    </dgm:pt>
    <dgm:pt modelId="{CC64C018-57B9-4905-8FFB-9AEDA7399787}" type="pres">
      <dgm:prSet presAssocID="{3085A916-C62E-4D46-BF0C-23B4D8B0556F}" presName="parentLeftMargin" presStyleLbl="node1" presStyleIdx="0" presStyleCnt="3"/>
      <dgm:spPr/>
    </dgm:pt>
    <dgm:pt modelId="{B0BE8BE6-934F-4BC6-B139-1C8F587EED77}" type="pres">
      <dgm:prSet presAssocID="{3085A916-C62E-4D46-BF0C-23B4D8B0556F}" presName="parentText" presStyleLbl="node1" presStyleIdx="1" presStyleCnt="3">
        <dgm:presLayoutVars>
          <dgm:chMax val="0"/>
          <dgm:bulletEnabled val="1"/>
        </dgm:presLayoutVars>
      </dgm:prSet>
      <dgm:spPr/>
    </dgm:pt>
    <dgm:pt modelId="{FE006BF6-1FDE-47BA-AD14-62F2F208E838}" type="pres">
      <dgm:prSet presAssocID="{3085A916-C62E-4D46-BF0C-23B4D8B0556F}" presName="negativeSpace" presStyleCnt="0"/>
      <dgm:spPr/>
    </dgm:pt>
    <dgm:pt modelId="{D1FEC13F-3BC0-4ADA-AC77-61CAC875D566}" type="pres">
      <dgm:prSet presAssocID="{3085A916-C62E-4D46-BF0C-23B4D8B0556F}" presName="childText" presStyleLbl="conFgAcc1" presStyleIdx="1" presStyleCnt="3">
        <dgm:presLayoutVars>
          <dgm:bulletEnabled val="1"/>
        </dgm:presLayoutVars>
      </dgm:prSet>
      <dgm:spPr/>
    </dgm:pt>
    <dgm:pt modelId="{3E589D8A-5018-4FDD-BFF5-944E7FBAB6BA}" type="pres">
      <dgm:prSet presAssocID="{4D8AEDA6-49B3-4088-BD30-81239F57A042}" presName="spaceBetweenRectangles" presStyleCnt="0"/>
      <dgm:spPr/>
    </dgm:pt>
    <dgm:pt modelId="{7925F4E1-8BFA-499C-A7BF-B27081AA3B2D}" type="pres">
      <dgm:prSet presAssocID="{A685875F-627B-4412-832F-3AA11F0BF9AD}" presName="parentLin" presStyleCnt="0"/>
      <dgm:spPr/>
    </dgm:pt>
    <dgm:pt modelId="{46A959A9-DC6D-46C4-BC04-B8195293E1A0}" type="pres">
      <dgm:prSet presAssocID="{A685875F-627B-4412-832F-3AA11F0BF9AD}" presName="parentLeftMargin" presStyleLbl="node1" presStyleIdx="1" presStyleCnt="3"/>
      <dgm:spPr/>
    </dgm:pt>
    <dgm:pt modelId="{CA70F163-C4A9-4EAC-9910-0B88D6F4B4E6}" type="pres">
      <dgm:prSet presAssocID="{A685875F-627B-4412-832F-3AA11F0BF9AD}" presName="parentText" presStyleLbl="node1" presStyleIdx="2" presStyleCnt="3">
        <dgm:presLayoutVars>
          <dgm:chMax val="0"/>
          <dgm:bulletEnabled val="1"/>
        </dgm:presLayoutVars>
      </dgm:prSet>
      <dgm:spPr/>
    </dgm:pt>
    <dgm:pt modelId="{3DCF0CF1-27EF-4175-AA69-3FAE4771337D}" type="pres">
      <dgm:prSet presAssocID="{A685875F-627B-4412-832F-3AA11F0BF9AD}" presName="negativeSpace" presStyleCnt="0"/>
      <dgm:spPr/>
    </dgm:pt>
    <dgm:pt modelId="{1485A463-DF65-43FE-A5F9-1E936F8576B9}" type="pres">
      <dgm:prSet presAssocID="{A685875F-627B-4412-832F-3AA11F0BF9AD}" presName="childText" presStyleLbl="conFgAcc1" presStyleIdx="2" presStyleCnt="3">
        <dgm:presLayoutVars>
          <dgm:bulletEnabled val="1"/>
        </dgm:presLayoutVars>
      </dgm:prSet>
      <dgm:spPr/>
    </dgm:pt>
  </dgm:ptLst>
  <dgm:cxnLst>
    <dgm:cxn modelId="{583B9C01-6796-4057-A252-DBB369DBBA81}" type="presOf" srcId="{A685875F-627B-4412-832F-3AA11F0BF9AD}" destId="{46A959A9-DC6D-46C4-BC04-B8195293E1A0}" srcOrd="0" destOrd="0" presId="urn:microsoft.com/office/officeart/2005/8/layout/list1"/>
    <dgm:cxn modelId="{5B15EB16-BDED-497C-A5C9-80DA52DE9B46}" type="presOf" srcId="{3085A916-C62E-4D46-BF0C-23B4D8B0556F}" destId="{B0BE8BE6-934F-4BC6-B139-1C8F587EED77}" srcOrd="1" destOrd="0" presId="urn:microsoft.com/office/officeart/2005/8/layout/list1"/>
    <dgm:cxn modelId="{4D9C3717-B460-4C54-9791-BEC45FA46681}" srcId="{A685875F-627B-4412-832F-3AA11F0BF9AD}" destId="{34722360-FA06-43C2-B7A7-FCDD7F921BBD}" srcOrd="2" destOrd="0" parTransId="{C231ED0B-0FAC-427F-8BA3-E00045A886D8}" sibTransId="{80D26044-D303-488C-807A-21C516246DD3}"/>
    <dgm:cxn modelId="{8D83D425-869E-4635-A6E4-F80B5BE0139D}" srcId="{F013FAE6-33CE-4868-9E8F-631429795ED0}" destId="{A685875F-627B-4412-832F-3AA11F0BF9AD}" srcOrd="2" destOrd="0" parTransId="{C499CA41-1F7F-4D8D-B555-8E04846DE615}" sibTransId="{CFAFC6C6-94B1-4024-ADEF-23A2111BAC86}"/>
    <dgm:cxn modelId="{C54BB728-D44B-4503-A0AB-105C39431867}" type="presOf" srcId="{34722360-FA06-43C2-B7A7-FCDD7F921BBD}" destId="{1485A463-DF65-43FE-A5F9-1E936F8576B9}" srcOrd="0" destOrd="2" presId="urn:microsoft.com/office/officeart/2005/8/layout/list1"/>
    <dgm:cxn modelId="{65B1A72A-E384-4368-89FF-C9A6E2B99B89}" type="presOf" srcId="{348300C5-873D-4CAA-8A60-B0B161C9D979}" destId="{D1FEC13F-3BC0-4ADA-AC77-61CAC875D566}" srcOrd="0" destOrd="1" presId="urn:microsoft.com/office/officeart/2005/8/layout/list1"/>
    <dgm:cxn modelId="{AC367133-B7A5-4D69-91B5-57EFE905808A}" type="presOf" srcId="{11412F36-79F1-49AC-882E-0300BAC53463}" destId="{1485A463-DF65-43FE-A5F9-1E936F8576B9}" srcOrd="0" destOrd="1" presId="urn:microsoft.com/office/officeart/2005/8/layout/list1"/>
    <dgm:cxn modelId="{EC550066-EFA9-472D-BCDC-B092F03E04D5}" type="presOf" srcId="{F013FAE6-33CE-4868-9E8F-631429795ED0}" destId="{B2EA5C5E-D660-4E01-85B6-91ABCD497630}" srcOrd="0" destOrd="0" presId="urn:microsoft.com/office/officeart/2005/8/layout/list1"/>
    <dgm:cxn modelId="{F14B8E48-7CF6-4B16-A8CC-288D29298DD5}" type="presOf" srcId="{94F8B9DD-75DF-466F-95C8-C6AD2AF65BF9}" destId="{CF7037EF-D02B-4EFE-B285-C3456FEF052A}" srcOrd="0" destOrd="2" presId="urn:microsoft.com/office/officeart/2005/8/layout/list1"/>
    <dgm:cxn modelId="{6DA3BD69-A2C5-4F11-938A-EFA4DB7DA9A0}" type="presOf" srcId="{A685875F-627B-4412-832F-3AA11F0BF9AD}" destId="{CA70F163-C4A9-4EAC-9910-0B88D6F4B4E6}" srcOrd="1" destOrd="0" presId="urn:microsoft.com/office/officeart/2005/8/layout/list1"/>
    <dgm:cxn modelId="{2810EC7B-D6EB-499F-B0E5-673EE9B388C3}" srcId="{3085A916-C62E-4D46-BF0C-23B4D8B0556F}" destId="{82B10A95-F2AC-4DF1-BE8E-D173ABB7F3D4}" srcOrd="2" destOrd="0" parTransId="{37F14197-575C-4CE4-93BD-4217BC88E2AC}" sibTransId="{E0EDFBCD-5E5E-4C6B-8DE4-FCCA4D14785E}"/>
    <dgm:cxn modelId="{D372B07C-8B74-4EAF-BD5A-5DF39EC0B0B5}" srcId="{A685875F-627B-4412-832F-3AA11F0BF9AD}" destId="{11412F36-79F1-49AC-882E-0300BAC53463}" srcOrd="1" destOrd="0" parTransId="{7FFE53BA-53A4-41FD-B208-FB6527DC775C}" sibTransId="{C6F6AF5B-B9CF-4D6F-8938-4A9517857B74}"/>
    <dgm:cxn modelId="{0AABA980-97F7-4C2F-9156-63F07CBBB151}" type="presOf" srcId="{1A88A235-6A2F-48FA-90C4-D544A492F31B}" destId="{CF7037EF-D02B-4EFE-B285-C3456FEF052A}" srcOrd="0" destOrd="0" presId="urn:microsoft.com/office/officeart/2005/8/layout/list1"/>
    <dgm:cxn modelId="{98A35D81-6F9E-4EE2-ACF8-B2C53C78E373}" type="presOf" srcId="{800275D5-CBDC-4FB2-9B4C-1E6D014F5EDF}" destId="{856CF0E0-3259-448A-AEDF-8F854D0670D3}" srcOrd="1" destOrd="0" presId="urn:microsoft.com/office/officeart/2005/8/layout/list1"/>
    <dgm:cxn modelId="{13E4F586-5BAD-4AC1-99C0-ACEF24C34AEF}" srcId="{F013FAE6-33CE-4868-9E8F-631429795ED0}" destId="{3085A916-C62E-4D46-BF0C-23B4D8B0556F}" srcOrd="1" destOrd="0" parTransId="{0376D828-7288-4B0A-8E7D-C1B7969689F5}" sibTransId="{4D8AEDA6-49B3-4088-BD30-81239F57A042}"/>
    <dgm:cxn modelId="{DC587D87-7469-464A-B908-B6991F1F2C5E}" type="presOf" srcId="{D75A6837-5A35-4506-85A2-C7DE2A461B4C}" destId="{1485A463-DF65-43FE-A5F9-1E936F8576B9}" srcOrd="0" destOrd="0" presId="urn:microsoft.com/office/officeart/2005/8/layout/list1"/>
    <dgm:cxn modelId="{B969E791-DD78-41FE-8E36-3813518CC69C}" srcId="{800275D5-CBDC-4FB2-9B4C-1E6D014F5EDF}" destId="{1A88A235-6A2F-48FA-90C4-D544A492F31B}" srcOrd="0" destOrd="0" parTransId="{D5C041C5-A223-4000-B820-E9E607760E44}" sibTransId="{4F968E40-4BD4-4142-A07C-17A56D71D4D2}"/>
    <dgm:cxn modelId="{C435B396-DB91-445D-9DE8-FB1D368CBDE7}" srcId="{F013FAE6-33CE-4868-9E8F-631429795ED0}" destId="{800275D5-CBDC-4FB2-9B4C-1E6D014F5EDF}" srcOrd="0" destOrd="0" parTransId="{BA09562D-33E5-47F5-A262-6F86B350A20E}" sibTransId="{3CF2225B-6FF9-42CF-ADA1-4479BF5A29A6}"/>
    <dgm:cxn modelId="{6554F79A-189B-453A-BF26-D6B854E379DB}" srcId="{A685875F-627B-4412-832F-3AA11F0BF9AD}" destId="{D75A6837-5A35-4506-85A2-C7DE2A461B4C}" srcOrd="0" destOrd="0" parTransId="{5C4674BB-B13E-4B45-9A37-9E435502BE24}" sibTransId="{F2DD2B88-5D0A-4653-A7D5-19D3F12111F1}"/>
    <dgm:cxn modelId="{1CF2B9BC-2D57-45D5-8C7E-864BCE305492}" srcId="{3085A916-C62E-4D46-BF0C-23B4D8B0556F}" destId="{4F8D6B77-48DF-48C8-9DE6-35A27BD037F8}" srcOrd="0" destOrd="0" parTransId="{D155B57C-DB99-444E-9570-92E7322B88CF}" sibTransId="{C774C44C-08B7-407E-BC0A-DB993A2BE150}"/>
    <dgm:cxn modelId="{22703ECE-BDAE-4570-9086-D4DEFF38520D}" srcId="{800275D5-CBDC-4FB2-9B4C-1E6D014F5EDF}" destId="{71BBEFCE-838F-4D4B-B32D-CEFA68EA6BE5}" srcOrd="1" destOrd="0" parTransId="{4DA87E27-CE20-49DB-A98F-258274236C33}" sibTransId="{81ABDAE7-0F0A-4538-99F6-86D32056A2EB}"/>
    <dgm:cxn modelId="{D0FD7EDB-F8E0-41BC-97ED-6B70AAEE5B66}" type="presOf" srcId="{4F8D6B77-48DF-48C8-9DE6-35A27BD037F8}" destId="{D1FEC13F-3BC0-4ADA-AC77-61CAC875D566}" srcOrd="0" destOrd="0" presId="urn:microsoft.com/office/officeart/2005/8/layout/list1"/>
    <dgm:cxn modelId="{C28788E0-EABB-45CD-A350-99623A93EF88}" srcId="{800275D5-CBDC-4FB2-9B4C-1E6D014F5EDF}" destId="{94F8B9DD-75DF-466F-95C8-C6AD2AF65BF9}" srcOrd="2" destOrd="0" parTransId="{801BB295-1B5F-4A9A-834F-E746F70AF739}" sibTransId="{9B83A036-68E9-4FC6-8110-EE5FFF84B6A8}"/>
    <dgm:cxn modelId="{AE1027E3-29FB-47EA-BD7E-423F9F44C612}" type="presOf" srcId="{800275D5-CBDC-4FB2-9B4C-1E6D014F5EDF}" destId="{F54732B8-6D2B-44EB-BEE9-267B272BB19B}" srcOrd="0" destOrd="0" presId="urn:microsoft.com/office/officeart/2005/8/layout/list1"/>
    <dgm:cxn modelId="{A8E9B8E8-E799-4B33-A44E-3C913013BA7B}" srcId="{3085A916-C62E-4D46-BF0C-23B4D8B0556F}" destId="{348300C5-873D-4CAA-8A60-B0B161C9D979}" srcOrd="1" destOrd="0" parTransId="{A73026AB-F483-4220-B960-0F7B8DF34683}" sibTransId="{AC356D21-CF0E-4160-9695-5E1C8EDAF41B}"/>
    <dgm:cxn modelId="{4004EAF0-63B5-4D4B-B938-7B2DF0E9CD94}" type="presOf" srcId="{82B10A95-F2AC-4DF1-BE8E-D173ABB7F3D4}" destId="{D1FEC13F-3BC0-4ADA-AC77-61CAC875D566}" srcOrd="0" destOrd="2" presId="urn:microsoft.com/office/officeart/2005/8/layout/list1"/>
    <dgm:cxn modelId="{3173BFF9-B08C-4143-A5B1-9A3C0049FC5D}" type="presOf" srcId="{71BBEFCE-838F-4D4B-B32D-CEFA68EA6BE5}" destId="{CF7037EF-D02B-4EFE-B285-C3456FEF052A}" srcOrd="0" destOrd="1" presId="urn:microsoft.com/office/officeart/2005/8/layout/list1"/>
    <dgm:cxn modelId="{C65123FD-2EA6-4A96-843A-C36CF94B7B45}" type="presOf" srcId="{3085A916-C62E-4D46-BF0C-23B4D8B0556F}" destId="{CC64C018-57B9-4905-8FFB-9AEDA7399787}" srcOrd="0" destOrd="0" presId="urn:microsoft.com/office/officeart/2005/8/layout/list1"/>
    <dgm:cxn modelId="{DA89FBAB-A441-4C0C-B300-86C91AC7F8AD}" type="presParOf" srcId="{B2EA5C5E-D660-4E01-85B6-91ABCD497630}" destId="{620608E6-9375-484C-BFE2-9B27126406B2}" srcOrd="0" destOrd="0" presId="urn:microsoft.com/office/officeart/2005/8/layout/list1"/>
    <dgm:cxn modelId="{91DC835A-3730-46E6-A55B-3BDE8B1FA197}" type="presParOf" srcId="{620608E6-9375-484C-BFE2-9B27126406B2}" destId="{F54732B8-6D2B-44EB-BEE9-267B272BB19B}" srcOrd="0" destOrd="0" presId="urn:microsoft.com/office/officeart/2005/8/layout/list1"/>
    <dgm:cxn modelId="{DD70FE45-57D4-4B63-BE46-BE6FF5A79A72}" type="presParOf" srcId="{620608E6-9375-484C-BFE2-9B27126406B2}" destId="{856CF0E0-3259-448A-AEDF-8F854D0670D3}" srcOrd="1" destOrd="0" presId="urn:microsoft.com/office/officeart/2005/8/layout/list1"/>
    <dgm:cxn modelId="{CCC2B418-DBCC-483B-A6E7-963E5FDE89FE}" type="presParOf" srcId="{B2EA5C5E-D660-4E01-85B6-91ABCD497630}" destId="{0995602D-1AA2-4A89-88E7-14DD7AC1F1E3}" srcOrd="1" destOrd="0" presId="urn:microsoft.com/office/officeart/2005/8/layout/list1"/>
    <dgm:cxn modelId="{CFDC7B9F-90F1-47B0-BDFB-0C9F903B19B0}" type="presParOf" srcId="{B2EA5C5E-D660-4E01-85B6-91ABCD497630}" destId="{CF7037EF-D02B-4EFE-B285-C3456FEF052A}" srcOrd="2" destOrd="0" presId="urn:microsoft.com/office/officeart/2005/8/layout/list1"/>
    <dgm:cxn modelId="{807402A4-6440-4942-AB0C-7F8669A9B426}" type="presParOf" srcId="{B2EA5C5E-D660-4E01-85B6-91ABCD497630}" destId="{539991EC-5A6F-4915-9E32-B66EFC5ED3B2}" srcOrd="3" destOrd="0" presId="urn:microsoft.com/office/officeart/2005/8/layout/list1"/>
    <dgm:cxn modelId="{B9E7168D-E243-4111-AA4F-6DA17FEBF8BD}" type="presParOf" srcId="{B2EA5C5E-D660-4E01-85B6-91ABCD497630}" destId="{ECDD08AA-2EA2-4965-A2E7-C84C1CC47566}" srcOrd="4" destOrd="0" presId="urn:microsoft.com/office/officeart/2005/8/layout/list1"/>
    <dgm:cxn modelId="{DD37CB85-1168-4474-85BB-A20819E43461}" type="presParOf" srcId="{ECDD08AA-2EA2-4965-A2E7-C84C1CC47566}" destId="{CC64C018-57B9-4905-8FFB-9AEDA7399787}" srcOrd="0" destOrd="0" presId="urn:microsoft.com/office/officeart/2005/8/layout/list1"/>
    <dgm:cxn modelId="{44E30DC0-71A7-480A-8085-D9334005C823}" type="presParOf" srcId="{ECDD08AA-2EA2-4965-A2E7-C84C1CC47566}" destId="{B0BE8BE6-934F-4BC6-B139-1C8F587EED77}" srcOrd="1" destOrd="0" presId="urn:microsoft.com/office/officeart/2005/8/layout/list1"/>
    <dgm:cxn modelId="{167CA4DB-80C4-4570-859F-2A2A34B2D4FC}" type="presParOf" srcId="{B2EA5C5E-D660-4E01-85B6-91ABCD497630}" destId="{FE006BF6-1FDE-47BA-AD14-62F2F208E838}" srcOrd="5" destOrd="0" presId="urn:microsoft.com/office/officeart/2005/8/layout/list1"/>
    <dgm:cxn modelId="{A364CB0B-4953-4132-B88B-554BF3C23CB1}" type="presParOf" srcId="{B2EA5C5E-D660-4E01-85B6-91ABCD497630}" destId="{D1FEC13F-3BC0-4ADA-AC77-61CAC875D566}" srcOrd="6" destOrd="0" presId="urn:microsoft.com/office/officeart/2005/8/layout/list1"/>
    <dgm:cxn modelId="{482D8A68-B7B7-4D36-A36A-09EB88F704E6}" type="presParOf" srcId="{B2EA5C5E-D660-4E01-85B6-91ABCD497630}" destId="{3E589D8A-5018-4FDD-BFF5-944E7FBAB6BA}" srcOrd="7" destOrd="0" presId="urn:microsoft.com/office/officeart/2005/8/layout/list1"/>
    <dgm:cxn modelId="{49ABEC29-29FB-4F1D-A6DE-3A3D49A71A0D}" type="presParOf" srcId="{B2EA5C5E-D660-4E01-85B6-91ABCD497630}" destId="{7925F4E1-8BFA-499C-A7BF-B27081AA3B2D}" srcOrd="8" destOrd="0" presId="urn:microsoft.com/office/officeart/2005/8/layout/list1"/>
    <dgm:cxn modelId="{D95A9E36-8586-40AE-A180-51C0C1D589DA}" type="presParOf" srcId="{7925F4E1-8BFA-499C-A7BF-B27081AA3B2D}" destId="{46A959A9-DC6D-46C4-BC04-B8195293E1A0}" srcOrd="0" destOrd="0" presId="urn:microsoft.com/office/officeart/2005/8/layout/list1"/>
    <dgm:cxn modelId="{0990CCCE-2894-4F26-83D4-3C9DA311183E}" type="presParOf" srcId="{7925F4E1-8BFA-499C-A7BF-B27081AA3B2D}" destId="{CA70F163-C4A9-4EAC-9910-0B88D6F4B4E6}" srcOrd="1" destOrd="0" presId="urn:microsoft.com/office/officeart/2005/8/layout/list1"/>
    <dgm:cxn modelId="{AB0AE978-01E6-4FD6-8088-5885C3C7B620}" type="presParOf" srcId="{B2EA5C5E-D660-4E01-85B6-91ABCD497630}" destId="{3DCF0CF1-27EF-4175-AA69-3FAE4771337D}" srcOrd="9" destOrd="0" presId="urn:microsoft.com/office/officeart/2005/8/layout/list1"/>
    <dgm:cxn modelId="{1E2926E4-8DA5-4F5A-AAF1-F9FF2A316F14}" type="presParOf" srcId="{B2EA5C5E-D660-4E01-85B6-91ABCD497630}" destId="{1485A463-DF65-43FE-A5F9-1E936F8576B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037EF-D02B-4EFE-B285-C3456FEF052A}">
      <dsp:nvSpPr>
        <dsp:cNvPr id="0" name=""/>
        <dsp:cNvSpPr/>
      </dsp:nvSpPr>
      <dsp:spPr>
        <a:xfrm>
          <a:off x="0" y="265486"/>
          <a:ext cx="403418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Southern Vancouver Island &gt; 40 years</a:t>
          </a:r>
        </a:p>
        <a:p>
          <a:pPr marL="114300" lvl="1" indent="-114300" algn="l" defTabSz="622300">
            <a:lnSpc>
              <a:spcPct val="90000"/>
            </a:lnSpc>
            <a:spcBef>
              <a:spcPct val="0"/>
            </a:spcBef>
            <a:spcAft>
              <a:spcPct val="15000"/>
            </a:spcAft>
            <a:buChar char="•"/>
          </a:pPr>
          <a:r>
            <a:rPr lang="en-US" sz="1400" kern="1200" dirty="0"/>
            <a:t>Inner Line P ,Northern Vancouver Island. </a:t>
          </a:r>
          <a:r>
            <a:rPr lang="en-US" sz="1400" b="1" kern="1200" dirty="0"/>
            <a:t>Strait of Georgia ~30 years</a:t>
          </a:r>
        </a:p>
        <a:p>
          <a:pPr marL="114300" lvl="1" indent="-114300" algn="l" defTabSz="622300">
            <a:lnSpc>
              <a:spcPct val="90000"/>
            </a:lnSpc>
            <a:spcBef>
              <a:spcPct val="0"/>
            </a:spcBef>
            <a:spcAft>
              <a:spcPct val="15000"/>
            </a:spcAft>
            <a:buChar char="•"/>
          </a:pPr>
          <a:r>
            <a:rPr lang="en-US" sz="1400" kern="1200" dirty="0"/>
            <a:t>Hecate ~20 years</a:t>
          </a:r>
        </a:p>
      </dsp:txBody>
      <dsp:txXfrm>
        <a:off x="0" y="265486"/>
        <a:ext cx="4034189" cy="1256850"/>
      </dsp:txXfrm>
    </dsp:sp>
    <dsp:sp modelId="{856CF0E0-3259-448A-AEDF-8F854D0670D3}">
      <dsp:nvSpPr>
        <dsp:cNvPr id="0" name=""/>
        <dsp:cNvSpPr/>
      </dsp:nvSpPr>
      <dsp:spPr>
        <a:xfrm>
          <a:off x="201709" y="5884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Time series duration</a:t>
          </a:r>
          <a:r>
            <a:rPr lang="en-US" sz="1400" kern="1200"/>
            <a:t>: </a:t>
          </a:r>
        </a:p>
      </dsp:txBody>
      <dsp:txXfrm>
        <a:off x="221884" y="79021"/>
        <a:ext cx="2783582" cy="372930"/>
      </dsp:txXfrm>
    </dsp:sp>
    <dsp:sp modelId="{D1FEC13F-3BC0-4ADA-AC77-61CAC875D566}">
      <dsp:nvSpPr>
        <dsp:cNvPr id="0" name=""/>
        <dsp:cNvSpPr/>
      </dsp:nvSpPr>
      <dsp:spPr>
        <a:xfrm>
          <a:off x="0" y="1804576"/>
          <a:ext cx="403418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Seasonal (2-4 annual surveys), WCVI</a:t>
          </a:r>
        </a:p>
        <a:p>
          <a:pPr marL="114300" lvl="1" indent="-114300" algn="l" defTabSz="622300">
            <a:lnSpc>
              <a:spcPct val="90000"/>
            </a:lnSpc>
            <a:spcBef>
              <a:spcPct val="0"/>
            </a:spcBef>
            <a:spcAft>
              <a:spcPct val="15000"/>
            </a:spcAft>
            <a:buChar char="•"/>
          </a:pPr>
          <a:r>
            <a:rPr lang="en-US" sz="1400" kern="1200" dirty="0"/>
            <a:t>Feb., May, and Aug., Line P</a:t>
          </a:r>
        </a:p>
        <a:p>
          <a:pPr marL="114300" lvl="1" indent="-114300" algn="l" defTabSz="622300">
            <a:lnSpc>
              <a:spcPct val="90000"/>
            </a:lnSpc>
            <a:spcBef>
              <a:spcPct val="0"/>
            </a:spcBef>
            <a:spcAft>
              <a:spcPct val="15000"/>
            </a:spcAft>
            <a:buChar char="•"/>
          </a:pPr>
          <a:r>
            <a:rPr lang="en-US" sz="1400" b="1" kern="1200" dirty="0"/>
            <a:t>Biweekly-monthly, Strait of Georgia (since 2015)</a:t>
          </a:r>
        </a:p>
      </dsp:txBody>
      <dsp:txXfrm>
        <a:off x="0" y="1804576"/>
        <a:ext cx="4034189" cy="1256850"/>
      </dsp:txXfrm>
    </dsp:sp>
    <dsp:sp modelId="{B0BE8BE6-934F-4BC6-B139-1C8F587EED77}">
      <dsp:nvSpPr>
        <dsp:cNvPr id="0" name=""/>
        <dsp:cNvSpPr/>
      </dsp:nvSpPr>
      <dsp:spPr>
        <a:xfrm>
          <a:off x="201709" y="159793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Sampling Frequency</a:t>
          </a:r>
          <a:r>
            <a:rPr lang="en-US" sz="1400" kern="1200"/>
            <a:t>:</a:t>
          </a:r>
        </a:p>
      </dsp:txBody>
      <dsp:txXfrm>
        <a:off x="221884" y="1618111"/>
        <a:ext cx="2783582" cy="372930"/>
      </dsp:txXfrm>
    </dsp:sp>
    <dsp:sp modelId="{1485A463-DF65-43FE-A5F9-1E936F8576B9}">
      <dsp:nvSpPr>
        <dsp:cNvPr id="0" name=""/>
        <dsp:cNvSpPr/>
      </dsp:nvSpPr>
      <dsp:spPr>
        <a:xfrm>
          <a:off x="0" y="3343666"/>
          <a:ext cx="4034189" cy="1675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3098" tIns="291592" rIns="31309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Vertical plankton hauls, 250 m (or bottom) to surface; 236 </a:t>
          </a:r>
          <a:r>
            <a:rPr lang="en-US" sz="1400" kern="1200" dirty="0">
              <a:latin typeface="Symbol" panose="05050102010706020507" pitchFamily="18" charset="2"/>
            </a:rPr>
            <a:t>m</a:t>
          </a:r>
          <a:r>
            <a:rPr lang="en-US" sz="1400" kern="1200" dirty="0"/>
            <a:t>m mesh</a:t>
          </a:r>
        </a:p>
        <a:p>
          <a:pPr marL="114300" lvl="1" indent="-114300" algn="l" defTabSz="622300">
            <a:lnSpc>
              <a:spcPct val="90000"/>
            </a:lnSpc>
            <a:spcBef>
              <a:spcPct val="0"/>
            </a:spcBef>
            <a:spcAft>
              <a:spcPct val="15000"/>
            </a:spcAft>
            <a:buChar char="•"/>
          </a:pPr>
          <a:r>
            <a:rPr lang="en-US" sz="1400" kern="1200" dirty="0"/>
            <a:t>Phytoplankton taxonomy: microscopy and HPLC</a:t>
          </a:r>
        </a:p>
        <a:p>
          <a:pPr marL="114300" lvl="1" indent="-114300" algn="l" defTabSz="622300">
            <a:lnSpc>
              <a:spcPct val="90000"/>
            </a:lnSpc>
            <a:spcBef>
              <a:spcPct val="0"/>
            </a:spcBef>
            <a:spcAft>
              <a:spcPct val="15000"/>
            </a:spcAft>
            <a:buChar char="•"/>
          </a:pPr>
          <a:r>
            <a:rPr lang="en-US" sz="1400" kern="1200" dirty="0"/>
            <a:t>Detailed taxonomic resolution (species, developmental stage)</a:t>
          </a:r>
        </a:p>
      </dsp:txBody>
      <dsp:txXfrm>
        <a:off x="0" y="3343666"/>
        <a:ext cx="4034189" cy="1675800"/>
      </dsp:txXfrm>
    </dsp:sp>
    <dsp:sp modelId="{CA70F163-C4A9-4EAC-9910-0B88D6F4B4E6}">
      <dsp:nvSpPr>
        <dsp:cNvPr id="0" name=""/>
        <dsp:cNvSpPr/>
      </dsp:nvSpPr>
      <dsp:spPr>
        <a:xfrm>
          <a:off x="201709" y="3137026"/>
          <a:ext cx="2823932"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738" tIns="0" rIns="106738" bIns="0" numCol="1" spcCol="1270" anchor="ctr" anchorCtr="0">
          <a:noAutofit/>
        </a:bodyPr>
        <a:lstStyle/>
        <a:p>
          <a:pPr marL="0" lvl="0" indent="0" algn="l" defTabSz="622300">
            <a:lnSpc>
              <a:spcPct val="90000"/>
            </a:lnSpc>
            <a:spcBef>
              <a:spcPct val="0"/>
            </a:spcBef>
            <a:spcAft>
              <a:spcPct val="35000"/>
            </a:spcAft>
            <a:buNone/>
          </a:pPr>
          <a:r>
            <a:rPr lang="en-US" sz="1400" b="1" kern="1200"/>
            <a:t>Sampling &amp; Enumeration</a:t>
          </a:r>
          <a:r>
            <a:rPr lang="en-US" sz="1400" kern="1200"/>
            <a:t>:</a:t>
          </a:r>
        </a:p>
      </dsp:txBody>
      <dsp:txXfrm>
        <a:off x="221884" y="3157201"/>
        <a:ext cx="2783582"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5E7C9-815E-40BF-8ECF-7251CDD19CF8}"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F9B5E-2311-4CCF-87CD-4F4FEEBCAD20}" type="slidenum">
              <a:rPr lang="en-US" smtClean="0"/>
              <a:t>‹#›</a:t>
            </a:fld>
            <a:endParaRPr lang="en-US"/>
          </a:p>
        </p:txBody>
      </p:sp>
    </p:spTree>
    <p:extLst>
      <p:ext uri="{BB962C8B-B14F-4D97-AF65-F5344CB8AC3E}">
        <p14:creationId xmlns:p14="http://schemas.microsoft.com/office/powerpoint/2010/main" val="350251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9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F9B5E-2311-4CCF-87CD-4F4FEEBCAD20}" type="slidenum">
              <a:rPr lang="en-US" smtClean="0"/>
              <a:t>2</a:t>
            </a:fld>
            <a:endParaRPr lang="en-US"/>
          </a:p>
        </p:txBody>
      </p:sp>
    </p:spTree>
    <p:extLst>
      <p:ext uri="{BB962C8B-B14F-4D97-AF65-F5344CB8AC3E}">
        <p14:creationId xmlns:p14="http://schemas.microsoft.com/office/powerpoint/2010/main" val="176637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20 zooplankton stations spread through the Strait (Yellow), additional CTD and water collections along the deep (Pink), based on Salish Sea Biophysical sampling grid. </a:t>
            </a:r>
          </a:p>
          <a:p>
            <a:r>
              <a:rPr lang="en-CA" baseline="0" dirty="0"/>
              <a:t>Sampling on the Neocaligus and also on Vector, La Perouse/Line P May and Sept cruises. </a:t>
            </a:r>
          </a:p>
          <a:p>
            <a:r>
              <a:rPr lang="en-CA" baseline="0" dirty="0"/>
              <a:t>Deep central and northern regions.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87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69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0568-2865-41F7-AE04-EBD5569C52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70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90568-2865-41F7-AE04-EBD5569C5249}" type="slidenum">
              <a:rPr lang="en-CA" smtClean="0"/>
              <a:t>6</a:t>
            </a:fld>
            <a:endParaRPr lang="en-CA" dirty="0"/>
          </a:p>
        </p:txBody>
      </p:sp>
    </p:spTree>
    <p:extLst>
      <p:ext uri="{BB962C8B-B14F-4D97-AF65-F5344CB8AC3E}">
        <p14:creationId xmlns:p14="http://schemas.microsoft.com/office/powerpoint/2010/main" val="90584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C7D90568-2865-41F7-AE04-EBD5569C5249}" type="slidenum">
              <a:rPr lang="en-CA" smtClean="0"/>
              <a:t>7</a:t>
            </a:fld>
            <a:endParaRPr lang="en-CA" dirty="0"/>
          </a:p>
        </p:txBody>
      </p:sp>
    </p:spTree>
    <p:extLst>
      <p:ext uri="{BB962C8B-B14F-4D97-AF65-F5344CB8AC3E}">
        <p14:creationId xmlns:p14="http://schemas.microsoft.com/office/powerpoint/2010/main" val="2099680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eader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2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anada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4" y="6237291"/>
            <a:ext cx="1714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endParaRPr lang="en-CA" altLang="en-US" noProof="0"/>
          </a:p>
        </p:txBody>
      </p:sp>
      <p:sp>
        <p:nvSpPr>
          <p:cNvPr id="3584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endParaRPr lang="en-CA" altLang="en-US" noProof="0"/>
          </a:p>
        </p:txBody>
      </p:sp>
    </p:spTree>
    <p:extLst>
      <p:ext uri="{BB962C8B-B14F-4D97-AF65-F5344CB8AC3E}">
        <p14:creationId xmlns:p14="http://schemas.microsoft.com/office/powerpoint/2010/main" val="276821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50326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6651" y="620715"/>
            <a:ext cx="2743200" cy="540067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27051" y="620715"/>
            <a:ext cx="80264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6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6527-8AFF-5759-221D-9E2146ADD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A250EF7-EAE6-DD38-6050-2E5418A80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A00A6B0-8DEC-8AB0-3459-DDFB73FB476E}"/>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DEF3F0FE-8CC8-2969-DB36-5B451B7A8B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38DA24-6D2A-A990-7CD0-E0076646E805}"/>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6910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2724-FE32-2710-B4AF-BB6CAFFC428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B1FF12D-2E7A-4574-3377-E862113CAC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29AD1C-FCFD-6B8B-2033-A010190CFC16}"/>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FA633378-D2CB-A81E-EB7B-686A4DE8A8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009A3CE-040A-5C65-4B12-46488639D602}"/>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14610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3BA3-917E-4E52-B870-FABF02186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0367547-BDEA-6D31-4775-D94A47731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B7B6C-7AE4-83AB-D06B-8616E65FAE37}"/>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90637403-7354-528C-FE76-C521201709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2DFAA4-3BCD-F735-E35F-4400C73A303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11008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B91A-541C-31D3-B662-FC24153084A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DF5A04-731F-9C69-B0B7-1E30D3970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DEC72E-6EC9-DFBE-EC8D-DF3E8C0327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D2BDE71-7747-ACC3-EAA1-9BC96B489AE1}"/>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6" name="Footer Placeholder 5">
            <a:extLst>
              <a:ext uri="{FF2B5EF4-FFF2-40B4-BE49-F238E27FC236}">
                <a16:creationId xmlns:a16="http://schemas.microsoft.com/office/drawing/2014/main" id="{DDF8E192-DDC9-8E97-B7BB-3806A50E15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792F350-0E65-4BE5-07CA-53D00467B508}"/>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196371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394D-FC22-47B8-4F02-2EE370D81ED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53F8D1-BCC0-6E23-D1A5-F713E2ACDF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3E12D-7773-A39B-FF2B-26A955FEF0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13DC7F-7C9C-7702-7C0C-AE504050A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34DE4-6267-7A92-38CE-CCCC41F25A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B146565-E1C0-0FE8-1383-CCE302197311}"/>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8" name="Footer Placeholder 7">
            <a:extLst>
              <a:ext uri="{FF2B5EF4-FFF2-40B4-BE49-F238E27FC236}">
                <a16:creationId xmlns:a16="http://schemas.microsoft.com/office/drawing/2014/main" id="{8A568A8F-1F17-79AC-A619-0C9655D168A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60EE330-001B-6B2C-5F47-67C4C8DC227B}"/>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16777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3456-4CB7-F7F3-DE54-EDDE828709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E3A7109-25A1-9F09-4ACA-1777F139A0DB}"/>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4" name="Footer Placeholder 3">
            <a:extLst>
              <a:ext uri="{FF2B5EF4-FFF2-40B4-BE49-F238E27FC236}">
                <a16:creationId xmlns:a16="http://schemas.microsoft.com/office/drawing/2014/main" id="{8C57F2F9-73D6-4606-E484-67738088BEC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AFBE34B-EBA0-A148-8527-41311DE596EA}"/>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33372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B29EA-F5EF-A500-A682-6C0FBA4840BD}"/>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3" name="Footer Placeholder 2">
            <a:extLst>
              <a:ext uri="{FF2B5EF4-FFF2-40B4-BE49-F238E27FC236}">
                <a16:creationId xmlns:a16="http://schemas.microsoft.com/office/drawing/2014/main" id="{D6942F1C-89E7-6456-8220-004406E46DE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F3C3596-450E-B78B-D522-8B1172A860CE}"/>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750664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72FF-6AC5-D0F6-D7B0-DBFBE9135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AB6B784-705C-CDA5-B0C2-1D02A7FD17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0574BF-2533-0891-F190-1D65AFA7D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EEB3F-E57D-DE0E-5AB9-9169CA3461E0}"/>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6" name="Footer Placeholder 5">
            <a:extLst>
              <a:ext uri="{FF2B5EF4-FFF2-40B4-BE49-F238E27FC236}">
                <a16:creationId xmlns:a16="http://schemas.microsoft.com/office/drawing/2014/main" id="{E3AE12BD-4A8E-4BC5-D524-66A57C7F90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7F90D7E-EFFF-A442-4B2A-97BE5E234765}"/>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31066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576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8467-0EF6-511E-CB11-6E78B1B8D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19AAB74-4194-E0EC-2BAD-AC30838F1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EDDC2CD-F137-A052-3E75-8FF2F266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D6009-39D3-5912-17DE-FF47D8EF4E38}"/>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6" name="Footer Placeholder 5">
            <a:extLst>
              <a:ext uri="{FF2B5EF4-FFF2-40B4-BE49-F238E27FC236}">
                <a16:creationId xmlns:a16="http://schemas.microsoft.com/office/drawing/2014/main" id="{2ED2354E-8C9B-C67F-6AB4-80DDE2B0C94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D51ED18-74A8-496F-2D4E-B29C7F6028B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233096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FB4E-6575-F0F0-4CD8-6D126B8EC9A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F8F2BFB-9A51-4CDB-5A90-1C84B0ECF1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F2B02D6-EF66-F157-E45C-F7C1A07E2E4E}"/>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474EA769-A55E-0FF0-B3C8-D937CDBA6A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3E813C-75DA-2AEE-FCDC-DBE8A8F20213}"/>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180539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4B85D-E2BE-CCAD-4DDF-0858A66F9D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B4A7DE6-913E-AF57-A5EC-554061FA09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F50AC3-B58C-9434-140E-C9E242BE9972}"/>
              </a:ext>
            </a:extLst>
          </p:cNvPr>
          <p:cNvSpPr>
            <a:spLocks noGrp="1"/>
          </p:cNvSpPr>
          <p:nvPr>
            <p:ph type="dt" sz="half" idx="10"/>
          </p:nvPr>
        </p:nvSpPr>
        <p:spPr/>
        <p:txBody>
          <a:body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E2DEBC7B-7B85-64AD-6377-3ABF40DFF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E22147-5B80-B3B1-2811-FADA9168E63E}"/>
              </a:ext>
            </a:extLst>
          </p:cNvPr>
          <p:cNvSpPr>
            <a:spLocks noGrp="1"/>
          </p:cNvSpPr>
          <p:nvPr>
            <p:ph type="sldNum" sz="quarter" idx="12"/>
          </p:nvPr>
        </p:nvSpPr>
        <p:spPr/>
        <p:txBody>
          <a:bodyPr/>
          <a:lstStyle/>
          <a:p>
            <a:fld id="{A4C177A9-96FC-491B-9F96-DBB031FD64F4}" type="slidenum">
              <a:rPr lang="en-CA" smtClean="0"/>
              <a:t>‹#›</a:t>
            </a:fld>
            <a:endParaRPr lang="en-CA"/>
          </a:p>
        </p:txBody>
      </p:sp>
    </p:spTree>
    <p:extLst>
      <p:ext uri="{BB962C8B-B14F-4D97-AF65-F5344CB8AC3E}">
        <p14:creationId xmlns:p14="http://schemas.microsoft.com/office/powerpoint/2010/main" val="3138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F5A297D-FBAB-4440-B2BE-60AAB12DEDA6}" type="slidenum">
              <a:rPr lang="en-CA" smtClean="0"/>
              <a:t>‹#›</a:t>
            </a:fld>
            <a:endParaRPr lang="en-CA" dirty="0"/>
          </a:p>
        </p:txBody>
      </p:sp>
    </p:spTree>
    <p:extLst>
      <p:ext uri="{BB962C8B-B14F-4D97-AF65-F5344CB8AC3E}">
        <p14:creationId xmlns:p14="http://schemas.microsoft.com/office/powerpoint/2010/main" val="3763475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58462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7220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326642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007549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697212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89320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1837638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CA"/>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05436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4264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1378597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A4A2A0-CD50-4B7F-B54D-36BD9825273C}" type="datetimeFigureOut">
              <a:rPr lang="en-CA" smtClean="0"/>
              <a:t>2025-07-14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89DE05AA-3DA4-41E4-B4B2-2992C53D488E}" type="slidenum">
              <a:rPr lang="en-CA" smtClean="0">
                <a:solidFill>
                  <a:srgbClr val="000000"/>
                </a:solidFill>
              </a:rPr>
              <a:pPr/>
              <a:t>‹#›</a:t>
            </a:fld>
            <a:endParaRPr lang="en-CA" dirty="0">
              <a:solidFill>
                <a:srgbClr val="000000"/>
              </a:solidFill>
            </a:endParaRPr>
          </a:p>
        </p:txBody>
      </p:sp>
    </p:spTree>
    <p:extLst>
      <p:ext uri="{BB962C8B-B14F-4D97-AF65-F5344CB8AC3E}">
        <p14:creationId xmlns:p14="http://schemas.microsoft.com/office/powerpoint/2010/main" val="235018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C557-0B1C-47A1-A91B-E50245F2A0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C9CEA6-288B-4957-995F-3FFC3526C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D0534D-5863-41C3-B57A-65AA6BDC6288}"/>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54040797-77A7-45B5-ABD9-7F2D8B97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2D879-0130-41E5-8F4A-656736006DEB}"/>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2271902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7E39-C103-4A5A-B58C-203640581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B1149-9305-486A-9FF4-D276A966D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D2B77-66EA-4A96-8167-472D1B8DF351}"/>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E41E3B23-3F16-48F8-865F-DB817B334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0C5AB-DAE6-4EA9-AEAD-C7E2E552ADDD}"/>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83483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D7F2-3CB3-4E83-9C8D-43C83D8E1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77F0F-EEA3-4EAA-B66A-FBDB6D038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AD888-5988-4081-A33E-87C9412C0500}"/>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CD54EB48-856F-4C1B-9E7D-3B4D852DF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1D213-BC92-4F17-85CB-DC8CD31E5B12}"/>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965893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4403-215E-4B3F-8758-55D4B1E0C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A060C-2A29-4FE5-B4B4-24580E09A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E417BA-8584-4E4B-958D-280E484BB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07D9F0-B576-470C-A11B-5A90ECD26CC7}"/>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6" name="Footer Placeholder 5">
            <a:extLst>
              <a:ext uri="{FF2B5EF4-FFF2-40B4-BE49-F238E27FC236}">
                <a16:creationId xmlns:a16="http://schemas.microsoft.com/office/drawing/2014/main" id="{718265B6-BC25-4B5A-A600-480410F59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F9AEE-36DB-4AC7-96A5-EAE1EA4C0847}"/>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811067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CCFE-AA85-4E6D-96EF-D46925328C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64A71-3E09-4E95-A8C7-D6BA17CA4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9AFCA2-6D3E-4FC1-A444-A2B213D95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E9F77-A038-4688-8E74-A27CFABBD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2D106-A9FF-4139-9833-2CFB875E1B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DF977-8F3E-4B12-A7EE-395434CF0EF0}"/>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8" name="Footer Placeholder 7">
            <a:extLst>
              <a:ext uri="{FF2B5EF4-FFF2-40B4-BE49-F238E27FC236}">
                <a16:creationId xmlns:a16="http://schemas.microsoft.com/office/drawing/2014/main" id="{EAAB2E99-60E0-44E9-A223-B19DF9195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54D80-A5CC-4498-900C-11B34D08B20C}"/>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81027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AF84-5D05-4E8D-A5C2-0F5BE13F2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A97E6C-60A8-43F7-A2AB-87C07DE0F597}"/>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4" name="Footer Placeholder 3">
            <a:extLst>
              <a:ext uri="{FF2B5EF4-FFF2-40B4-BE49-F238E27FC236}">
                <a16:creationId xmlns:a16="http://schemas.microsoft.com/office/drawing/2014/main" id="{297B1B4B-4B9B-408F-916C-8D4DBACCC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89B251-E617-47DE-BA20-564BB873D7D3}"/>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6322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527054" y="1557337"/>
            <a:ext cx="5369983" cy="4464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00233" y="1557337"/>
            <a:ext cx="5369984" cy="4464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720347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AD472-587E-4382-BBCD-F81A04341B4E}"/>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3" name="Footer Placeholder 2">
            <a:extLst>
              <a:ext uri="{FF2B5EF4-FFF2-40B4-BE49-F238E27FC236}">
                <a16:creationId xmlns:a16="http://schemas.microsoft.com/office/drawing/2014/main" id="{A6B533AA-A076-4EB5-B248-222E961CF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2E3ED-C1B1-43C6-8066-4295FE46D33E}"/>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22539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AC15-8EA2-417D-822B-5592FEE69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D77CC-2F5F-48AF-A41D-7784B2FD0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7038A-D229-4584-AD7E-1932FA7BE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92C8D-2522-4A99-9E97-306A74E95953}"/>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6" name="Footer Placeholder 5">
            <a:extLst>
              <a:ext uri="{FF2B5EF4-FFF2-40B4-BE49-F238E27FC236}">
                <a16:creationId xmlns:a16="http://schemas.microsoft.com/office/drawing/2014/main" id="{77D6430B-1DD5-4CDF-8826-D448987B0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BD32F-BD22-4F65-9D02-CA954AC2EB4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38843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5649-83C4-4A06-8B94-7181E9ACE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5BDC4-AA7B-4817-A850-CF3C7CA99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C2B62F-41D8-4A39-913E-95BC28A3F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E9173-1D37-4B4F-BE8D-D77F6B15215B}"/>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6" name="Footer Placeholder 5">
            <a:extLst>
              <a:ext uri="{FF2B5EF4-FFF2-40B4-BE49-F238E27FC236}">
                <a16:creationId xmlns:a16="http://schemas.microsoft.com/office/drawing/2014/main" id="{010E5FFB-968D-4171-9381-1DBC027F1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93188-268D-4A3A-A28C-7F938D40EEF8}"/>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1583994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314F-A161-44BE-B031-34BC8E9B87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3B1300-D13B-406D-99E5-D8D39AA47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F5543-6F63-4F10-B5EF-E6FEE495313B}"/>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6090FBB3-212C-40FC-ACDE-0860A61A3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0F97D-25C3-42C9-BBA4-9929679A243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3695142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2361C3-7E31-4D2E-9721-1E1108F8F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D99F1-66AB-4F79-A730-A08DD3D4FC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EF856-2E92-475E-89CB-AEC59140D6B5}"/>
              </a:ext>
            </a:extLst>
          </p:cNvPr>
          <p:cNvSpPr>
            <a:spLocks noGrp="1"/>
          </p:cNvSpPr>
          <p:nvPr>
            <p:ph type="dt" sz="half" idx="10"/>
          </p:nvPr>
        </p:nvSpPr>
        <p:spPr/>
        <p:txBody>
          <a:body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E9BE60DA-786A-4C15-820F-C06449A0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4A13B-B470-4EFE-A356-83221C540F60}"/>
              </a:ext>
            </a:extLst>
          </p:cNvPr>
          <p:cNvSpPr>
            <a:spLocks noGrp="1"/>
          </p:cNvSpPr>
          <p:nvPr>
            <p:ph type="sldNum" sz="quarter" idx="12"/>
          </p:nvPr>
        </p:nvSpPr>
        <p:spPr/>
        <p:txBody>
          <a:bodyPr/>
          <a:lstStyle/>
          <a:p>
            <a:fld id="{502FA188-D918-4895-AC11-C66E5C8ABB83}" type="slidenum">
              <a:rPr lang="en-US" smtClean="0"/>
              <a:t>‹#›</a:t>
            </a:fld>
            <a:endParaRPr lang="en-US"/>
          </a:p>
        </p:txBody>
      </p:sp>
    </p:spTree>
    <p:extLst>
      <p:ext uri="{BB962C8B-B14F-4D97-AF65-F5344CB8AC3E}">
        <p14:creationId xmlns:p14="http://schemas.microsoft.com/office/powerpoint/2010/main" val="23040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4130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84457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166954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6372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9DE05AA-3DA4-41E4-B4B2-2992C53D488E}"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165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620713"/>
            <a:ext cx="109728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27054" y="1557337"/>
            <a:ext cx="10943167" cy="446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4" descr="canadacol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8254" y="6237291"/>
            <a:ext cx="1714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4751917" y="638016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smtClean="0"/>
            </a:lvl1pPr>
          </a:lstStyle>
          <a:p>
            <a:fld id="{89DE05AA-3DA4-41E4-B4B2-2992C53D488E}" type="slidenum">
              <a:rPr lang="en-CA">
                <a:solidFill>
                  <a:srgbClr val="000000"/>
                </a:solidFill>
              </a:rPr>
              <a:pPr/>
              <a:t>‹#›</a:t>
            </a:fld>
            <a:endParaRPr lang="en-CA">
              <a:solidFill>
                <a:srgbClr val="000000"/>
              </a:solidFill>
            </a:endParaRPr>
          </a:p>
        </p:txBody>
      </p:sp>
      <p:pic>
        <p:nvPicPr>
          <p:cNvPr id="2" name="Picture 15" descr="e_dfo_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054" y="260351"/>
            <a:ext cx="4921249"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715F7D9-73F5-8222-5A47-563171347221}"/>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278529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189" algn="ctr" rtl="0" eaLnBrk="1" fontAlgn="base" hangingPunct="1">
        <a:spcBef>
          <a:spcPct val="0"/>
        </a:spcBef>
        <a:spcAft>
          <a:spcPct val="0"/>
        </a:spcAft>
        <a:defRPr sz="4000" u="sng">
          <a:solidFill>
            <a:schemeClr val="accent2"/>
          </a:solidFill>
          <a:latin typeface="Arial Narrow" pitchFamily="34" charset="0"/>
        </a:defRPr>
      </a:lvl6pPr>
      <a:lvl7pPr marL="914378" algn="ctr" rtl="0" eaLnBrk="1" fontAlgn="base" hangingPunct="1">
        <a:spcBef>
          <a:spcPct val="0"/>
        </a:spcBef>
        <a:spcAft>
          <a:spcPct val="0"/>
        </a:spcAft>
        <a:defRPr sz="4000" u="sng">
          <a:solidFill>
            <a:schemeClr val="accent2"/>
          </a:solidFill>
          <a:latin typeface="Arial Narrow" pitchFamily="34" charset="0"/>
        </a:defRPr>
      </a:lvl7pPr>
      <a:lvl8pPr marL="1371566" algn="ctr" rtl="0" eaLnBrk="1" fontAlgn="base" hangingPunct="1">
        <a:spcBef>
          <a:spcPct val="0"/>
        </a:spcBef>
        <a:spcAft>
          <a:spcPct val="0"/>
        </a:spcAft>
        <a:defRPr sz="4000" u="sng">
          <a:solidFill>
            <a:schemeClr val="accent2"/>
          </a:solidFill>
          <a:latin typeface="Arial Narrow" pitchFamily="34" charset="0"/>
        </a:defRPr>
      </a:lvl8pPr>
      <a:lvl9pPr marL="1828754" algn="ctr" rtl="0" eaLnBrk="1" fontAlgn="base" hangingPunct="1">
        <a:spcBef>
          <a:spcPct val="0"/>
        </a:spcBef>
        <a:spcAft>
          <a:spcPct val="0"/>
        </a:spcAft>
        <a:defRPr sz="4000" u="sng">
          <a:solidFill>
            <a:schemeClr val="accent2"/>
          </a:solidFill>
          <a:latin typeface="Arial Narrow" pitchFamily="34" charset="0"/>
        </a:defRPr>
      </a:lvl9pPr>
    </p:titleStyle>
    <p:bodyStyle>
      <a:lvl1pPr marL="342892" indent="-342892" algn="l" rtl="0" eaLnBrk="1" fontAlgn="base" hangingPunct="1">
        <a:spcBef>
          <a:spcPct val="20000"/>
        </a:spcBef>
        <a:spcAft>
          <a:spcPct val="0"/>
        </a:spcAft>
        <a:buChar char="•"/>
        <a:defRPr sz="3200">
          <a:solidFill>
            <a:schemeClr val="tx1"/>
          </a:solidFill>
          <a:latin typeface="+mn-lt"/>
          <a:ea typeface="+mn-ea"/>
          <a:cs typeface="+mn-cs"/>
        </a:defRPr>
      </a:lvl1pPr>
      <a:lvl2pPr marL="742931" indent="-285743" algn="l" rtl="0" eaLnBrk="1" fontAlgn="base" hangingPunct="1">
        <a:spcBef>
          <a:spcPct val="20000"/>
        </a:spcBef>
        <a:spcAft>
          <a:spcPct val="0"/>
        </a:spcAft>
        <a:buChar char="–"/>
        <a:defRPr sz="2800">
          <a:solidFill>
            <a:schemeClr val="tx1"/>
          </a:solidFill>
          <a:latin typeface="+mn-lt"/>
        </a:defRPr>
      </a:lvl2pPr>
      <a:lvl3pPr marL="1142972"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8"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5"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974DE-9AB8-2D43-4139-6D555640F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90E6FC9-5F14-E9E1-30F0-53655C3B6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77F723-D725-2A8C-5A67-9836BDEB2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8D1E7-1828-4771-A37D-02DC7510C1EA}" type="datetimeFigureOut">
              <a:rPr lang="en-CA" smtClean="0"/>
              <a:t>2025-07-14</a:t>
            </a:fld>
            <a:endParaRPr lang="en-CA"/>
          </a:p>
        </p:txBody>
      </p:sp>
      <p:sp>
        <p:nvSpPr>
          <p:cNvPr id="5" name="Footer Placeholder 4">
            <a:extLst>
              <a:ext uri="{FF2B5EF4-FFF2-40B4-BE49-F238E27FC236}">
                <a16:creationId xmlns:a16="http://schemas.microsoft.com/office/drawing/2014/main" id="{1C39C1F9-2383-3DEC-3BBD-F687C102ED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2E8D6B5-A0FC-3E66-CF62-CD0DE495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177A9-96FC-491B-9F96-DBB031FD64F4}" type="slidenum">
              <a:rPr lang="en-CA" smtClean="0"/>
              <a:t>‹#›</a:t>
            </a:fld>
            <a:endParaRPr lang="en-CA"/>
          </a:p>
        </p:txBody>
      </p:sp>
      <p:sp>
        <p:nvSpPr>
          <p:cNvPr id="8" name="TextBox 7">
            <a:extLst>
              <a:ext uri="{FF2B5EF4-FFF2-40B4-BE49-F238E27FC236}">
                <a16:creationId xmlns:a16="http://schemas.microsoft.com/office/drawing/2014/main" id="{C2D6080D-0655-7D06-2DCB-EFCC6E015E13}"/>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358272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EA4A2A0-CD50-4B7F-B54D-36BD9825273C}" type="datetimeFigureOut">
              <a:rPr lang="en-CA" smtClean="0"/>
              <a:t>2025-07-14</a:t>
            </a:fld>
            <a:endParaRPr lang="en-C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9DE05AA-3DA4-41E4-B4B2-2992C53D488E}" type="slidenum">
              <a:rPr lang="en-CA" smtClean="0">
                <a:solidFill>
                  <a:srgbClr val="000000"/>
                </a:solidFill>
              </a:rPr>
              <a:pPr/>
              <a:t>‹#›</a:t>
            </a:fld>
            <a:endParaRPr lang="en-CA" dirty="0">
              <a:solidFill>
                <a:srgbClr val="000000"/>
              </a:solidFill>
            </a:endParaRPr>
          </a:p>
        </p:txBody>
      </p:sp>
      <p:sp>
        <p:nvSpPr>
          <p:cNvPr id="8" name="TextBox 7">
            <a:extLst>
              <a:ext uri="{FF2B5EF4-FFF2-40B4-BE49-F238E27FC236}">
                <a16:creationId xmlns:a16="http://schemas.microsoft.com/office/drawing/2014/main" id="{A45F52CB-A7AC-F155-857D-6BBEFAE8BE12}"/>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1336090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8910-5ECB-478C-B67C-005713E0E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2C42E-C7D2-49B0-B7EA-B972C46BA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6090E-FF0C-49C0-81E6-289F1E22A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26BAF-D16A-4D42-AA93-82781481D30C}" type="datetimeFigureOut">
              <a:rPr lang="en-US" smtClean="0"/>
              <a:t>7/14/2025</a:t>
            </a:fld>
            <a:endParaRPr lang="en-US"/>
          </a:p>
        </p:txBody>
      </p:sp>
      <p:sp>
        <p:nvSpPr>
          <p:cNvPr id="5" name="Footer Placeholder 4">
            <a:extLst>
              <a:ext uri="{FF2B5EF4-FFF2-40B4-BE49-F238E27FC236}">
                <a16:creationId xmlns:a16="http://schemas.microsoft.com/office/drawing/2014/main" id="{BE497634-5253-4A50-976E-934D396BF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D662-FDCB-450B-8D52-714F1D9FDC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A188-D918-4895-AC11-C66E5C8ABB83}" type="slidenum">
              <a:rPr lang="en-US" smtClean="0"/>
              <a:t>‹#›</a:t>
            </a:fld>
            <a:endParaRPr lang="en-US"/>
          </a:p>
        </p:txBody>
      </p:sp>
      <p:sp>
        <p:nvSpPr>
          <p:cNvPr id="8" name="TextBox 7">
            <a:extLst>
              <a:ext uri="{FF2B5EF4-FFF2-40B4-BE49-F238E27FC236}">
                <a16:creationId xmlns:a16="http://schemas.microsoft.com/office/drawing/2014/main" id="{6899236B-B95B-63DB-5001-851D60C9E9C0}"/>
              </a:ext>
            </a:extLst>
          </p:cNvPr>
          <p:cNvSpPr txBox="1"/>
          <p:nvPr userDrawn="1">
            <p:extLst>
              <p:ext uri="{1162E1C5-73C7-4A58-AE30-91384D911F3F}">
                <p184:classification xmlns:p184="http://schemas.microsoft.com/office/powerpoint/2018/4/main" val="hdr"/>
              </p:ext>
            </p:extLst>
          </p:nvPr>
        </p:nvSpPr>
        <p:spPr>
          <a:xfrm>
            <a:off x="10463213" y="63500"/>
            <a:ext cx="1700212" cy="182880"/>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Non-Classifié</a:t>
            </a:r>
          </a:p>
        </p:txBody>
      </p:sp>
    </p:spTree>
    <p:extLst>
      <p:ext uri="{BB962C8B-B14F-4D97-AF65-F5344CB8AC3E}">
        <p14:creationId xmlns:p14="http://schemas.microsoft.com/office/powerpoint/2010/main" val="7867612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62" y="1632286"/>
            <a:ext cx="11780875" cy="1102519"/>
          </a:xfrm>
        </p:spPr>
        <p:txBody>
          <a:bodyPr>
            <a:normAutofit fontScale="90000"/>
          </a:bodyPr>
          <a:lstStyle/>
          <a:p>
            <a:br>
              <a:rPr lang="en-CA" dirty="0"/>
            </a:br>
            <a:r>
              <a:rPr lang="en-US" b="1" u="none" dirty="0">
                <a:latin typeface="Arial" panose="020B0604020202020204" pitchFamily="34" charset="0"/>
                <a:cs typeface="Arial" panose="020B0604020202020204" pitchFamily="34" charset="0"/>
              </a:rPr>
              <a:t>Monitoring plankton productivity and diversity in the Salish Sea</a:t>
            </a:r>
            <a:br>
              <a:rPr lang="en-US" b="1" dirty="0">
                <a:latin typeface="Arial" panose="020B0604020202020204" pitchFamily="34" charset="0"/>
                <a:cs typeface="Arial" panose="020B0604020202020204" pitchFamily="34" charset="0"/>
              </a:rPr>
            </a:br>
            <a:endParaRPr lang="en-CA" u="none" dirty="0"/>
          </a:p>
        </p:txBody>
      </p:sp>
      <p:sp>
        <p:nvSpPr>
          <p:cNvPr id="3" name="Subtitle 2"/>
          <p:cNvSpPr>
            <a:spLocks noGrp="1"/>
          </p:cNvSpPr>
          <p:nvPr>
            <p:ph type="subTitle" idx="1"/>
          </p:nvPr>
        </p:nvSpPr>
        <p:spPr>
          <a:xfrm>
            <a:off x="2980812" y="3524689"/>
            <a:ext cx="6400800" cy="855921"/>
          </a:xfrm>
        </p:spPr>
        <p:txBody>
          <a:bodyPr>
            <a:noAutofit/>
          </a:bodyPr>
          <a:lstStyle/>
          <a:p>
            <a:pPr fontAlgn="auto">
              <a:spcBef>
                <a:spcPts val="0"/>
              </a:spcBef>
              <a:spcAft>
                <a:spcPts val="500"/>
              </a:spcAft>
            </a:pPr>
            <a:r>
              <a:rPr lang="en-CA" sz="2400" kern="1200" dirty="0">
                <a:solidFill>
                  <a:srgbClr val="0000FF"/>
                </a:solidFill>
                <a:latin typeface="Calibri"/>
              </a:rPr>
              <a:t>Akash Sastri</a:t>
            </a:r>
            <a:r>
              <a:rPr lang="en-CA" sz="2400" kern="1200" baseline="30000" dirty="0">
                <a:solidFill>
                  <a:srgbClr val="0000FF"/>
                </a:solidFill>
                <a:latin typeface="Calibri"/>
              </a:rPr>
              <a:t>1,2 </a:t>
            </a:r>
            <a:r>
              <a:rPr lang="en-CA" sz="2400" kern="1200" dirty="0">
                <a:solidFill>
                  <a:srgbClr val="0000FF"/>
                </a:solidFill>
                <a:latin typeface="Calibri"/>
              </a:rPr>
              <a:t>and, Kelly Young</a:t>
            </a:r>
            <a:r>
              <a:rPr lang="en-CA" sz="2400" kern="1200" baseline="30000" dirty="0">
                <a:solidFill>
                  <a:srgbClr val="0000FF"/>
                </a:solidFill>
                <a:latin typeface="Calibri"/>
              </a:rPr>
              <a:t>1</a:t>
            </a:r>
            <a:endParaRPr lang="en-CA" sz="1400" kern="1200" dirty="0">
              <a:solidFill>
                <a:srgbClr val="0000FF"/>
              </a:solidFill>
              <a:latin typeface="Calibri"/>
            </a:endParaRPr>
          </a:p>
        </p:txBody>
      </p:sp>
      <p:sp>
        <p:nvSpPr>
          <p:cNvPr id="5" name="TextBox 4">
            <a:extLst>
              <a:ext uri="{FF2B5EF4-FFF2-40B4-BE49-F238E27FC236}">
                <a16:creationId xmlns:a16="http://schemas.microsoft.com/office/drawing/2014/main" id="{978321DF-3610-3A39-6D11-FD2FB923AD5B}"/>
              </a:ext>
            </a:extLst>
          </p:cNvPr>
          <p:cNvSpPr txBox="1"/>
          <p:nvPr/>
        </p:nvSpPr>
        <p:spPr>
          <a:xfrm>
            <a:off x="2693621" y="4362475"/>
            <a:ext cx="843161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Narrow"/>
                <a:ea typeface="+mn-ea"/>
                <a:cs typeface="+mn-cs"/>
              </a:rPr>
              <a:t>1</a:t>
            </a:r>
            <a:r>
              <a:rPr kumimoji="0" lang="en-US" sz="1800" b="0" i="0" u="none" strike="noStrike" kern="1200" cap="none" spc="0" normalizeH="0" baseline="0" noProof="0" dirty="0">
                <a:ln>
                  <a:noFill/>
                </a:ln>
                <a:solidFill>
                  <a:srgbClr val="000000"/>
                </a:solidFill>
                <a:effectLst/>
                <a:uLnTx/>
                <a:uFillTx/>
                <a:latin typeface="Arial Narrow"/>
                <a:ea typeface="+mn-ea"/>
                <a:cs typeface="+mn-cs"/>
              </a:rPr>
              <a:t>Institute of Ocean Sciences, Sidney, BC, Canada.  E-mail:  Akash.Sastri@dfo-mpo.gc.ca </a:t>
            </a:r>
          </a:p>
          <a:p>
            <a:pPr marL="0" marR="0" lvl="0" indent="0" defTabSz="914400" rtl="0" eaLnBrk="1" fontAlgn="auto" latinLnBrk="0" hangingPunct="1">
              <a:lnSpc>
                <a:spcPct val="100000"/>
              </a:lnSpc>
              <a:spcBef>
                <a:spcPts val="0"/>
              </a:spcBef>
              <a:spcAft>
                <a:spcPts val="0"/>
              </a:spcAft>
              <a:buClrTx/>
              <a:buSzTx/>
              <a:buFontTx/>
              <a:buNone/>
              <a:tabLst/>
              <a:defRPr/>
            </a:pPr>
            <a:r>
              <a:rPr lang="en-US" baseline="30000" dirty="0">
                <a:solidFill>
                  <a:srgbClr val="000000"/>
                </a:solidFill>
                <a:latin typeface="Arial Narrow"/>
              </a:rPr>
              <a:t>2</a:t>
            </a:r>
            <a:r>
              <a:rPr kumimoji="0" lang="en-US" sz="1800" b="0" i="0" u="none" strike="noStrike" kern="1200" cap="none" spc="0" normalizeH="0" baseline="0" noProof="0" dirty="0">
                <a:ln>
                  <a:noFill/>
                </a:ln>
                <a:solidFill>
                  <a:srgbClr val="000000"/>
                </a:solidFill>
                <a:effectLst/>
                <a:uLnTx/>
                <a:uFillTx/>
                <a:latin typeface="Arial Narrow"/>
                <a:ea typeface="+mn-ea"/>
                <a:cs typeface="+mn-cs"/>
              </a:rPr>
              <a:t>Department of Biology, University of Victoria, Victoria, BC, Canada.</a:t>
            </a:r>
          </a:p>
        </p:txBody>
      </p:sp>
      <p:sp>
        <p:nvSpPr>
          <p:cNvPr id="4" name="TextBox 3">
            <a:extLst>
              <a:ext uri="{FF2B5EF4-FFF2-40B4-BE49-F238E27FC236}">
                <a16:creationId xmlns:a16="http://schemas.microsoft.com/office/drawing/2014/main" id="{D801C076-CBA3-18AE-FB1C-75DF07434BCF}"/>
              </a:ext>
            </a:extLst>
          </p:cNvPr>
          <p:cNvSpPr txBox="1"/>
          <p:nvPr/>
        </p:nvSpPr>
        <p:spPr>
          <a:xfrm>
            <a:off x="338667" y="5647267"/>
            <a:ext cx="2810933" cy="923330"/>
          </a:xfrm>
          <a:prstGeom prst="rect">
            <a:avLst/>
          </a:prstGeom>
          <a:noFill/>
        </p:spPr>
        <p:txBody>
          <a:bodyPr wrap="square" rtlCol="0">
            <a:spAutoFit/>
          </a:bodyPr>
          <a:lstStyle/>
          <a:p>
            <a:r>
              <a:rPr lang="en-US" dirty="0"/>
              <a:t>VENUS Salish Sea Workshop</a:t>
            </a:r>
          </a:p>
          <a:p>
            <a:r>
              <a:rPr lang="en-US" dirty="0"/>
              <a:t>July 15-17, 2025</a:t>
            </a:r>
          </a:p>
          <a:p>
            <a:r>
              <a:rPr lang="en-US" dirty="0"/>
              <a:t>Victoria, BC</a:t>
            </a:r>
            <a:endParaRPr lang="en-CA" dirty="0"/>
          </a:p>
        </p:txBody>
      </p:sp>
    </p:spTree>
    <p:extLst>
      <p:ext uri="{BB962C8B-B14F-4D97-AF65-F5344CB8AC3E}">
        <p14:creationId xmlns:p14="http://schemas.microsoft.com/office/powerpoint/2010/main" val="8027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838200" y="-124397"/>
            <a:ext cx="10515600" cy="1325563"/>
          </a:xfrm>
        </p:spPr>
        <p:txBody>
          <a:bodyPr/>
          <a:lstStyle/>
          <a:p>
            <a:r>
              <a:rPr lang="en-US" sz="3600" b="1" kern="0" dirty="0">
                <a:solidFill>
                  <a:srgbClr val="333399"/>
                </a:solidFill>
                <a:latin typeface="Arial" panose="020B0604020202020204" pitchFamily="34" charset="0"/>
                <a:cs typeface="Arial" panose="020B0604020202020204" pitchFamily="34" charset="0"/>
              </a:rPr>
              <a:t>Summary and ONC infrastructure</a:t>
            </a:r>
            <a:endParaRPr lang="en-US" dirty="0"/>
          </a:p>
        </p:txBody>
      </p:sp>
      <p:sp>
        <p:nvSpPr>
          <p:cNvPr id="3" name="TextBox 2">
            <a:extLst>
              <a:ext uri="{FF2B5EF4-FFF2-40B4-BE49-F238E27FC236}">
                <a16:creationId xmlns:a16="http://schemas.microsoft.com/office/drawing/2014/main" id="{5C35882F-249D-3168-A2C1-BFB2777CA59B}"/>
              </a:ext>
            </a:extLst>
          </p:cNvPr>
          <p:cNvSpPr txBox="1"/>
          <p:nvPr/>
        </p:nvSpPr>
        <p:spPr>
          <a:xfrm>
            <a:off x="692150" y="835296"/>
            <a:ext cx="10807700" cy="5909310"/>
          </a:xfrm>
          <a:prstGeom prst="rect">
            <a:avLst/>
          </a:prstGeom>
          <a:noFill/>
        </p:spPr>
        <p:txBody>
          <a:bodyPr wrap="square" rtlCol="0">
            <a:spAutoFit/>
          </a:bodyPr>
          <a:lstStyle/>
          <a:p>
            <a:pPr marL="285750" indent="-285750">
              <a:buFont typeface="Arial" panose="020B0604020202020204" pitchFamily="34" charset="0"/>
              <a:buChar char="•"/>
            </a:pPr>
            <a:r>
              <a:rPr lang="en-US" sz="2000" dirty="0"/>
              <a:t>Long term plankton time series in the Salish Sea:</a:t>
            </a:r>
          </a:p>
          <a:p>
            <a:pPr marL="800100" lvl="1" indent="-342900">
              <a:buFont typeface="Wingdings" panose="05000000000000000000" pitchFamily="2" charset="2"/>
              <a:buChar char="Ø"/>
            </a:pPr>
            <a:r>
              <a:rPr lang="en-US" sz="2000" dirty="0"/>
              <a:t>Zooplankton composition/biomass demonstrate sensitivity to physical forcing</a:t>
            </a:r>
          </a:p>
          <a:p>
            <a:pPr marL="800100" lvl="1" indent="-342900">
              <a:buFont typeface="Wingdings" panose="05000000000000000000" pitchFamily="2" charset="2"/>
              <a:buChar char="Ø"/>
            </a:pPr>
            <a:r>
              <a:rPr lang="en-US" sz="2000" dirty="0"/>
              <a:t>Modelling of early marine survival of juvenile salmon </a:t>
            </a:r>
          </a:p>
          <a:p>
            <a:pPr marL="800100" lvl="1" indent="-342900">
              <a:buFont typeface="Wingdings" panose="05000000000000000000" pitchFamily="2" charset="2"/>
              <a:buChar char="Ø"/>
            </a:pPr>
            <a:r>
              <a:rPr lang="en-US" sz="2000" dirty="0"/>
              <a:t>Phytoplankton indicators of productivity and occurrence of Harmful Algal Blooms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Emerging time series and baseline development for zooplankton and phytoplankton monitoring:</a:t>
            </a:r>
          </a:p>
          <a:p>
            <a:pPr marL="800100" lvl="1" indent="-342900">
              <a:buFont typeface="Wingdings" panose="05000000000000000000" pitchFamily="2" charset="2"/>
              <a:buChar char="Ø"/>
            </a:pPr>
            <a:r>
              <a:rPr lang="en-US" sz="2000" dirty="0"/>
              <a:t>Pigment-based composition</a:t>
            </a:r>
          </a:p>
          <a:p>
            <a:pPr marL="800100" lvl="1" indent="-342900">
              <a:buFont typeface="Wingdings" panose="05000000000000000000" pitchFamily="2" charset="2"/>
              <a:buChar char="Ø"/>
            </a:pPr>
            <a:r>
              <a:rPr lang="en-US" sz="2000" dirty="0"/>
              <a:t>Community-level production rate measurements</a:t>
            </a:r>
          </a:p>
          <a:p>
            <a:pPr marL="800100" lvl="1" indent="-342900">
              <a:buFont typeface="Wingdings" panose="05000000000000000000" pitchFamily="2" charset="2"/>
              <a:buChar char="Ø"/>
            </a:pPr>
            <a:r>
              <a:rPr lang="en-US" sz="2000" dirty="0"/>
              <a:t>*Zooplankton and Phytoplankton imagery (2022-)</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u="sng" dirty="0"/>
              <a:t>ONC-BC Ferries monitoring</a:t>
            </a:r>
            <a:r>
              <a:rPr lang="en-US" sz="2000" dirty="0"/>
              <a:t>: </a:t>
            </a:r>
          </a:p>
          <a:p>
            <a:pPr marL="800100" lvl="1" indent="-342900">
              <a:buFont typeface="Wingdings" panose="05000000000000000000" pitchFamily="2" charset="2"/>
              <a:buChar char="Ø"/>
            </a:pPr>
            <a:r>
              <a:rPr lang="en-US" sz="2000" dirty="0"/>
              <a:t>Fine-scale spatial/temporal observations in the central </a:t>
            </a:r>
            <a:r>
              <a:rPr lang="en-US" sz="2000" dirty="0" err="1"/>
              <a:t>SoG</a:t>
            </a:r>
            <a:r>
              <a:rPr lang="en-US" sz="2000" dirty="0"/>
              <a:t> </a:t>
            </a:r>
          </a:p>
          <a:p>
            <a:pPr marL="800100" lvl="1" indent="-342900">
              <a:buFont typeface="Wingdings" panose="05000000000000000000" pitchFamily="2" charset="2"/>
              <a:buChar char="Ø"/>
            </a:pPr>
            <a:r>
              <a:rPr lang="en-US" sz="2000" dirty="0"/>
              <a:t>Complementary sampling platform (plankton productivity)</a:t>
            </a:r>
          </a:p>
          <a:p>
            <a:pPr marL="3543300" lvl="7"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u="sng" dirty="0" err="1"/>
              <a:t>SoG</a:t>
            </a:r>
            <a:r>
              <a:rPr lang="en-US" sz="2000" u="sng" dirty="0"/>
              <a:t> East/Central platforms</a:t>
            </a:r>
            <a:r>
              <a:rPr lang="en-US" sz="2000" dirty="0"/>
              <a:t>: </a:t>
            </a:r>
          </a:p>
          <a:p>
            <a:pPr marL="800100" lvl="1" indent="-342900">
              <a:buFont typeface="Arial" panose="020B0604020202020204" pitchFamily="34" charset="0"/>
              <a:buChar char="•"/>
            </a:pPr>
            <a:r>
              <a:rPr lang="en-US" sz="2000" dirty="0"/>
              <a:t>Timing of renewal events and deep-water conditions (e.g. winter temperature/oxygen)</a:t>
            </a:r>
          </a:p>
          <a:p>
            <a:pPr marL="800100" lvl="1" indent="-342900">
              <a:buFont typeface="Arial" panose="020B0604020202020204" pitchFamily="34" charset="0"/>
              <a:buChar char="•"/>
            </a:pPr>
            <a:r>
              <a:rPr lang="en-US" sz="2000" dirty="0"/>
              <a:t>Upward facing echosounders – resolution of deep </a:t>
            </a:r>
            <a:r>
              <a:rPr lang="en-US" sz="2000" b="1" dirty="0"/>
              <a:t>and</a:t>
            </a:r>
            <a:r>
              <a:rPr lang="en-US" sz="2000" dirty="0"/>
              <a:t> surface biomass validated with *imagery and net-plankton time series</a:t>
            </a: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85380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11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EE7A6-FEA7-F34A-5C24-F68E39A5EAE3}"/>
              </a:ext>
            </a:extLst>
          </p:cNvPr>
          <p:cNvPicPr>
            <a:picLocks noChangeAspect="1"/>
          </p:cNvPicPr>
          <p:nvPr/>
        </p:nvPicPr>
        <p:blipFill>
          <a:blip r:embed="rId2"/>
          <a:stretch>
            <a:fillRect/>
          </a:stretch>
        </p:blipFill>
        <p:spPr>
          <a:xfrm>
            <a:off x="227109" y="2610885"/>
            <a:ext cx="6017273" cy="1870110"/>
          </a:xfrm>
          <a:prstGeom prst="rect">
            <a:avLst/>
          </a:prstGeom>
        </p:spPr>
      </p:pic>
      <p:graphicFrame>
        <p:nvGraphicFramePr>
          <p:cNvPr id="3" name="Chart 2">
            <a:extLst>
              <a:ext uri="{FF2B5EF4-FFF2-40B4-BE49-F238E27FC236}">
                <a16:creationId xmlns:a16="http://schemas.microsoft.com/office/drawing/2014/main" id="{F563A2DE-4A39-C3DA-36F4-5BFD00964F13}"/>
              </a:ext>
            </a:extLst>
          </p:cNvPr>
          <p:cNvGraphicFramePr>
            <a:graphicFrameLocks/>
          </p:cNvGraphicFramePr>
          <p:nvPr/>
        </p:nvGraphicFramePr>
        <p:xfrm>
          <a:off x="23298643" y="36677065"/>
          <a:ext cx="8019933" cy="24936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A459AF0-BA95-BD38-861E-FBBB236E31D6}"/>
              </a:ext>
            </a:extLst>
          </p:cNvPr>
          <p:cNvSpPr txBox="1"/>
          <p:nvPr/>
        </p:nvSpPr>
        <p:spPr>
          <a:xfrm>
            <a:off x="6772000" y="916274"/>
            <a:ext cx="5259937" cy="5693866"/>
          </a:xfrm>
          <a:prstGeom prst="rect">
            <a:avLst/>
          </a:prstGeom>
          <a:noFill/>
        </p:spPr>
        <p:txBody>
          <a:bodyPr wrap="square" rtlCol="0">
            <a:spAutoFit/>
          </a:bodyPr>
          <a:lstStyle/>
          <a:p>
            <a:r>
              <a:rPr lang="en-US" sz="2000" b="1" u="sng" dirty="0"/>
              <a:t>New monthly production rate measurements</a:t>
            </a:r>
            <a:r>
              <a:rPr lang="en-US" sz="2000" dirty="0"/>
              <a:t>:</a:t>
            </a:r>
          </a:p>
          <a:p>
            <a:endParaRPr lang="en-US" sz="2000" dirty="0"/>
          </a:p>
          <a:p>
            <a:pPr marL="342900" indent="-342900">
              <a:buFont typeface="Arial" panose="020B0604020202020204" pitchFamily="34" charset="0"/>
              <a:buChar char="•"/>
            </a:pPr>
            <a:r>
              <a:rPr lang="en-US" sz="2000" b="1" dirty="0"/>
              <a:t>Primary production rates (GPP):</a:t>
            </a:r>
          </a:p>
          <a:p>
            <a:pPr marL="800100" lvl="1" indent="-342900">
              <a:buFont typeface="Wingdings" panose="05000000000000000000" pitchFamily="2" charset="2"/>
              <a:buChar char="Ø"/>
            </a:pPr>
            <a:r>
              <a:rPr lang="en-US" dirty="0"/>
              <a:t>Single turnover active fluorescence</a:t>
            </a:r>
          </a:p>
          <a:p>
            <a:pPr marL="800100" lvl="1" indent="-342900">
              <a:buFont typeface="Wingdings" panose="05000000000000000000" pitchFamily="2" charset="2"/>
              <a:buChar char="Ø"/>
            </a:pPr>
            <a:r>
              <a:rPr lang="en-US" dirty="0"/>
              <a:t>Surface measurements at all stations</a:t>
            </a:r>
          </a:p>
          <a:p>
            <a:pPr marL="800100" lvl="1" indent="-342900">
              <a:buFont typeface="Wingdings" panose="05000000000000000000" pitchFamily="2" charset="2"/>
              <a:buChar char="Ø"/>
            </a:pPr>
            <a:r>
              <a:rPr lang="en-US" dirty="0"/>
              <a:t>Euphotic zone at three northern and central stations (    )</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Crustacean zooplankton production rate (BPR):</a:t>
            </a:r>
          </a:p>
          <a:p>
            <a:pPr marL="800100" lvl="1" indent="-342900">
              <a:buFont typeface="Wingdings" panose="05000000000000000000" pitchFamily="2" charset="2"/>
              <a:buChar char="Ø"/>
            </a:pPr>
            <a:r>
              <a:rPr lang="en-US" dirty="0" err="1"/>
              <a:t>Chitobiase</a:t>
            </a:r>
            <a:r>
              <a:rPr lang="en-US" dirty="0"/>
              <a:t> method (Sastri &amp; Dower 2009)</a:t>
            </a:r>
          </a:p>
          <a:p>
            <a:pPr marL="800100" lvl="1" indent="-342900">
              <a:buFont typeface="Wingdings" panose="05000000000000000000" pitchFamily="2" charset="2"/>
              <a:buChar char="Ø"/>
            </a:pPr>
            <a:r>
              <a:rPr lang="en-US" dirty="0"/>
              <a:t>Full water column at three northern and central stations</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Trophic transfer efficiency (%)</a:t>
            </a:r>
            <a:r>
              <a:rPr lang="en-US" sz="2000" dirty="0"/>
              <a:t>: </a:t>
            </a:r>
            <a:endParaRPr lang="en-US" dirty="0"/>
          </a:p>
          <a:p>
            <a:pPr marL="800100" lvl="1" indent="-342900">
              <a:buFont typeface="Wingdings" panose="05000000000000000000" pitchFamily="2" charset="2"/>
              <a:buChar char="Ø"/>
            </a:pPr>
            <a:r>
              <a:rPr lang="en-US" dirty="0"/>
              <a:t>Energy transfer between phytoplankton and zooplankton</a:t>
            </a:r>
          </a:p>
          <a:p>
            <a:pPr marL="800100" lvl="1" indent="-342900">
              <a:buFont typeface="Wingdings" panose="05000000000000000000" pitchFamily="2" charset="2"/>
              <a:buChar char="Ø"/>
            </a:pPr>
            <a:r>
              <a:rPr lang="en-US" dirty="0"/>
              <a:t>TTE varies </a:t>
            </a:r>
            <a:r>
              <a:rPr lang="en-US" u="sng" dirty="0"/>
              <a:t>seasonally</a:t>
            </a:r>
            <a:r>
              <a:rPr lang="en-US" dirty="0"/>
              <a:t>: 3-37%</a:t>
            </a:r>
          </a:p>
          <a:p>
            <a:pPr lvl="1"/>
            <a:endParaRPr lang="en-US" dirty="0"/>
          </a:p>
        </p:txBody>
      </p:sp>
    </p:spTree>
    <p:extLst>
      <p:ext uri="{BB962C8B-B14F-4D97-AF65-F5344CB8AC3E}">
        <p14:creationId xmlns:p14="http://schemas.microsoft.com/office/powerpoint/2010/main" val="156453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CBCD19-F12B-4E39-B464-C2FAEE220358}"/>
              </a:ext>
            </a:extLst>
          </p:cNvPr>
          <p:cNvSpPr txBox="1">
            <a:spLocks/>
          </p:cNvSpPr>
          <p:nvPr/>
        </p:nvSpPr>
        <p:spPr>
          <a:xfrm>
            <a:off x="260542" y="55356"/>
            <a:ext cx="10832659" cy="70169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99"/>
                </a:solidFill>
                <a:effectLst/>
                <a:uLnTx/>
                <a:uFillTx/>
                <a:latin typeface="+mn-lt"/>
                <a:ea typeface="+mj-ea"/>
                <a:cs typeface="+mj-cs"/>
              </a:rPr>
              <a:t>DFO Pacific Plankton Time Series </a:t>
            </a:r>
            <a:endParaRPr kumimoji="0" lang="en-US" sz="3200" b="1" i="1" u="none" strike="noStrike" kern="1200" cap="none" spc="0" normalizeH="0" baseline="0" noProof="0" dirty="0">
              <a:ln>
                <a:noFill/>
              </a:ln>
              <a:solidFill>
                <a:srgbClr val="333399"/>
              </a:solidFill>
              <a:effectLst/>
              <a:uLnTx/>
              <a:uFillTx/>
              <a:latin typeface="+mn-lt"/>
              <a:ea typeface="+mj-ea"/>
              <a:cs typeface="Arial" panose="020B0604020202020204" pitchFamily="34" charset="0"/>
            </a:endParaRPr>
          </a:p>
        </p:txBody>
      </p:sp>
      <p:graphicFrame>
        <p:nvGraphicFramePr>
          <p:cNvPr id="35" name="TextBox 31">
            <a:extLst>
              <a:ext uri="{FF2B5EF4-FFF2-40B4-BE49-F238E27FC236}">
                <a16:creationId xmlns:a16="http://schemas.microsoft.com/office/drawing/2014/main" id="{07DA371E-E263-109C-010E-D91877E02784}"/>
              </a:ext>
            </a:extLst>
          </p:cNvPr>
          <p:cNvGraphicFramePr/>
          <p:nvPr>
            <p:extLst>
              <p:ext uri="{D42A27DB-BD31-4B8C-83A1-F6EECF244321}">
                <p14:modId xmlns:p14="http://schemas.microsoft.com/office/powerpoint/2010/main" val="1609225373"/>
              </p:ext>
            </p:extLst>
          </p:nvPr>
        </p:nvGraphicFramePr>
        <p:xfrm>
          <a:off x="7174272" y="674659"/>
          <a:ext cx="4034189"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hart, scatter chart&#10;&#10;Description automatically generated">
            <a:extLst>
              <a:ext uri="{FF2B5EF4-FFF2-40B4-BE49-F238E27FC236}">
                <a16:creationId xmlns:a16="http://schemas.microsoft.com/office/drawing/2014/main" id="{B9B3E9B5-B57E-46BB-93D2-A92101731109}"/>
              </a:ext>
            </a:extLst>
          </p:cNvPr>
          <p:cNvPicPr>
            <a:picLocks noChangeAspect="1"/>
          </p:cNvPicPr>
          <p:nvPr/>
        </p:nvPicPr>
        <p:blipFill rotWithShape="1">
          <a:blip r:embed="rId8">
            <a:extLst>
              <a:ext uri="{28A0092B-C50C-407E-A947-70E740481C1C}">
                <a14:useLocalDpi xmlns:a14="http://schemas.microsoft.com/office/drawing/2010/main" val="0"/>
              </a:ext>
            </a:extLst>
          </a:blip>
          <a:srcRect l="6896" t="-1454" r="3104" b="5456"/>
          <a:stretch/>
        </p:blipFill>
        <p:spPr>
          <a:xfrm>
            <a:off x="42041" y="516981"/>
            <a:ext cx="6789420" cy="6035040"/>
          </a:xfrm>
          <a:prstGeom prst="rect">
            <a:avLst/>
          </a:prstGeom>
        </p:spPr>
      </p:pic>
      <p:pic>
        <p:nvPicPr>
          <p:cNvPr id="64" name="Picture 63">
            <a:extLst>
              <a:ext uri="{FF2B5EF4-FFF2-40B4-BE49-F238E27FC236}">
                <a16:creationId xmlns:a16="http://schemas.microsoft.com/office/drawing/2014/main" id="{0C71B3E9-D632-4060-B281-7EA77FB57C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3143"/>
          <a:stretch/>
        </p:blipFill>
        <p:spPr>
          <a:xfrm>
            <a:off x="5047488" y="795088"/>
            <a:ext cx="1658112" cy="1920240"/>
          </a:xfrm>
          <a:prstGeom prst="rect">
            <a:avLst/>
          </a:prstGeom>
          <a:ln w="25400">
            <a:solidFill>
              <a:schemeClr val="tx1"/>
            </a:solidFill>
          </a:ln>
        </p:spPr>
      </p:pic>
      <p:sp>
        <p:nvSpPr>
          <p:cNvPr id="7" name="Rectangle 6">
            <a:extLst>
              <a:ext uri="{FF2B5EF4-FFF2-40B4-BE49-F238E27FC236}">
                <a16:creationId xmlns:a16="http://schemas.microsoft.com/office/drawing/2014/main" id="{2C72A77F-C239-4C39-B56E-558A98FE71DC}"/>
              </a:ext>
            </a:extLst>
          </p:cNvPr>
          <p:cNvSpPr/>
          <p:nvPr/>
        </p:nvSpPr>
        <p:spPr>
          <a:xfrm>
            <a:off x="1229360" y="772160"/>
            <a:ext cx="1838960" cy="10058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EBA639F-0958-474D-BA0D-D2AA8C507362}"/>
              </a:ext>
            </a:extLst>
          </p:cNvPr>
          <p:cNvSpPr/>
          <p:nvPr/>
        </p:nvSpPr>
        <p:spPr>
          <a:xfrm>
            <a:off x="1737360" y="2082800"/>
            <a:ext cx="1838960" cy="1554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CECED892-0AB9-4707-956B-305DDDBF9351}"/>
              </a:ext>
            </a:extLst>
          </p:cNvPr>
          <p:cNvSpPr/>
          <p:nvPr/>
        </p:nvSpPr>
        <p:spPr>
          <a:xfrm>
            <a:off x="3230880" y="3870960"/>
            <a:ext cx="1838960" cy="15544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B4F1EA7A-6130-4E50-B22C-981FDD9C815C}"/>
              </a:ext>
            </a:extLst>
          </p:cNvPr>
          <p:cNvSpPr/>
          <p:nvPr/>
        </p:nvSpPr>
        <p:spPr>
          <a:xfrm>
            <a:off x="5077830" y="3312160"/>
            <a:ext cx="1627770" cy="14528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DE9FFD0-CE63-4425-B671-D55E8FDD11EF}"/>
              </a:ext>
            </a:extLst>
          </p:cNvPr>
          <p:cNvSpPr txBox="1"/>
          <p:nvPr/>
        </p:nvSpPr>
        <p:spPr>
          <a:xfrm>
            <a:off x="1960880" y="1422972"/>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Hecate</a:t>
            </a:r>
          </a:p>
        </p:txBody>
      </p:sp>
      <p:sp>
        <p:nvSpPr>
          <p:cNvPr id="68" name="TextBox 67">
            <a:extLst>
              <a:ext uri="{FF2B5EF4-FFF2-40B4-BE49-F238E27FC236}">
                <a16:creationId xmlns:a16="http://schemas.microsoft.com/office/drawing/2014/main" id="{7A4ED86A-423F-4E05-9F84-09EDA0556A0A}"/>
              </a:ext>
            </a:extLst>
          </p:cNvPr>
          <p:cNvSpPr txBox="1"/>
          <p:nvPr/>
        </p:nvSpPr>
        <p:spPr>
          <a:xfrm>
            <a:off x="1737360" y="3300363"/>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NVI</a:t>
            </a:r>
          </a:p>
        </p:txBody>
      </p:sp>
      <p:sp>
        <p:nvSpPr>
          <p:cNvPr id="69" name="TextBox 68">
            <a:extLst>
              <a:ext uri="{FF2B5EF4-FFF2-40B4-BE49-F238E27FC236}">
                <a16:creationId xmlns:a16="http://schemas.microsoft.com/office/drawing/2014/main" id="{236E6B24-7693-4CCE-AD0A-8980980BE589}"/>
              </a:ext>
            </a:extLst>
          </p:cNvPr>
          <p:cNvSpPr txBox="1"/>
          <p:nvPr/>
        </p:nvSpPr>
        <p:spPr>
          <a:xfrm>
            <a:off x="3230880" y="5067138"/>
            <a:ext cx="95504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SVI</a:t>
            </a:r>
          </a:p>
        </p:txBody>
      </p:sp>
      <p:sp>
        <p:nvSpPr>
          <p:cNvPr id="70" name="TextBox 69">
            <a:extLst>
              <a:ext uri="{FF2B5EF4-FFF2-40B4-BE49-F238E27FC236}">
                <a16:creationId xmlns:a16="http://schemas.microsoft.com/office/drawing/2014/main" id="{20FC32F6-C8EB-4079-9F59-B726D2B50C07}"/>
              </a:ext>
            </a:extLst>
          </p:cNvPr>
          <p:cNvSpPr txBox="1"/>
          <p:nvPr/>
        </p:nvSpPr>
        <p:spPr>
          <a:xfrm>
            <a:off x="6004560" y="3319310"/>
            <a:ext cx="711200" cy="338554"/>
          </a:xfrm>
          <a:prstGeom prst="rect">
            <a:avLst/>
          </a:prstGeom>
          <a:solidFill>
            <a:schemeClr val="bg1">
              <a:lumMod val="65000"/>
              <a:alpha val="2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SofG</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sea with red dots&#10;&#10;Description automatically generated">
            <a:extLst>
              <a:ext uri="{FF2B5EF4-FFF2-40B4-BE49-F238E27FC236}">
                <a16:creationId xmlns:a16="http://schemas.microsoft.com/office/drawing/2014/main" id="{237D8F9D-E820-DABF-F6A6-3742E86D62EB}"/>
              </a:ext>
            </a:extLst>
          </p:cNvPr>
          <p:cNvPicPr>
            <a:picLocks noChangeAspect="1"/>
          </p:cNvPicPr>
          <p:nvPr/>
        </p:nvPicPr>
        <p:blipFill rotWithShape="1">
          <a:blip r:embed="rId3">
            <a:extLst>
              <a:ext uri="{28A0092B-C50C-407E-A947-70E740481C1C}">
                <a14:useLocalDpi xmlns:a14="http://schemas.microsoft.com/office/drawing/2010/main" val="0"/>
              </a:ext>
            </a:extLst>
          </a:blip>
          <a:srcRect l="14118" r="5883" b="5881"/>
          <a:stretch/>
        </p:blipFill>
        <p:spPr>
          <a:xfrm>
            <a:off x="6064218" y="624832"/>
            <a:ext cx="5867327" cy="5547440"/>
          </a:xfrm>
          <a:prstGeom prst="rect">
            <a:avLst/>
          </a:prstGeom>
        </p:spPr>
      </p:pic>
      <p:sp>
        <p:nvSpPr>
          <p:cNvPr id="5" name="Rounded Rectangle 4"/>
          <p:cNvSpPr/>
          <p:nvPr/>
        </p:nvSpPr>
        <p:spPr>
          <a:xfrm rot="2401299">
            <a:off x="7227862" y="2082630"/>
            <a:ext cx="3472788" cy="1214453"/>
          </a:xfrm>
          <a:prstGeom prst="roundRect">
            <a:avLst/>
          </a:prstGeom>
          <a:noFill/>
          <a:ln w="5080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7" name="Picture 16" descr="A map of the world&#10;&#10;Description automatically generated">
            <a:extLst>
              <a:ext uri="{FF2B5EF4-FFF2-40B4-BE49-F238E27FC236}">
                <a16:creationId xmlns:a16="http://schemas.microsoft.com/office/drawing/2014/main" id="{7D76801B-CB39-6591-F966-F17FDAD2DC8F}"/>
              </a:ext>
            </a:extLst>
          </p:cNvPr>
          <p:cNvPicPr>
            <a:picLocks noChangeAspect="1"/>
          </p:cNvPicPr>
          <p:nvPr/>
        </p:nvPicPr>
        <p:blipFill rotWithShape="1">
          <a:blip r:embed="rId4">
            <a:extLst>
              <a:ext uri="{28A0092B-C50C-407E-A947-70E740481C1C}">
                <a14:useLocalDpi xmlns:a14="http://schemas.microsoft.com/office/drawing/2010/main" val="0"/>
              </a:ext>
            </a:extLst>
          </a:blip>
          <a:srcRect l="26960" t="3485" r="14159" b="21805"/>
          <a:stretch/>
        </p:blipFill>
        <p:spPr>
          <a:xfrm>
            <a:off x="9984484" y="407074"/>
            <a:ext cx="1962946" cy="1706922"/>
          </a:xfrm>
          <a:prstGeom prst="rect">
            <a:avLst/>
          </a:prstGeom>
          <a:ln w="19050">
            <a:solidFill>
              <a:schemeClr val="tx1"/>
            </a:solidFill>
          </a:ln>
        </p:spPr>
      </p:pic>
      <p:pic>
        <p:nvPicPr>
          <p:cNvPr id="2050" name="Picture 2" descr="C:\Users\youngke\Pictures\fieldwork\Neo 2017-47\dfo-photo-615-multimedia-en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575" y="4731714"/>
            <a:ext cx="2790993" cy="1992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784100" y="4820570"/>
            <a:ext cx="2490688" cy="768085"/>
          </a:xfrm>
        </p:spPr>
        <p:txBody>
          <a:bodyPr>
            <a:normAutofit/>
          </a:bodyPr>
          <a:lstStyle/>
          <a:p>
            <a:pPr marL="0" indent="0">
              <a:buNone/>
            </a:pPr>
            <a:r>
              <a:rPr lang="en-CA" sz="2133" dirty="0">
                <a:solidFill>
                  <a:schemeClr val="bg1"/>
                </a:solidFill>
              </a:rPr>
              <a:t>CCGS Neocaligus</a:t>
            </a:r>
          </a:p>
        </p:txBody>
      </p:sp>
      <p:grpSp>
        <p:nvGrpSpPr>
          <p:cNvPr id="19" name="Group 18">
            <a:extLst>
              <a:ext uri="{FF2B5EF4-FFF2-40B4-BE49-F238E27FC236}">
                <a16:creationId xmlns:a16="http://schemas.microsoft.com/office/drawing/2014/main" id="{ACCD79A5-390E-E43E-EC72-7C2EA247E5EF}"/>
              </a:ext>
            </a:extLst>
          </p:cNvPr>
          <p:cNvGrpSpPr/>
          <p:nvPr/>
        </p:nvGrpSpPr>
        <p:grpSpPr>
          <a:xfrm>
            <a:off x="3822784" y="4785089"/>
            <a:ext cx="2891844" cy="1878722"/>
            <a:chOff x="335359" y="4080515"/>
            <a:chExt cx="2891844" cy="1878722"/>
          </a:xfrm>
        </p:grpSpPr>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795" y="4087765"/>
              <a:ext cx="2883408" cy="1871472"/>
            </a:xfrm>
            <a:prstGeom prst="rect">
              <a:avLst/>
            </a:prstGeom>
          </p:spPr>
        </p:pic>
        <p:sp>
          <p:nvSpPr>
            <p:cNvPr id="14" name="Content Placeholder 2651"/>
            <p:cNvSpPr txBox="1">
              <a:spLocks/>
            </p:cNvSpPr>
            <p:nvPr/>
          </p:nvSpPr>
          <p:spPr>
            <a:xfrm>
              <a:off x="335359" y="4080515"/>
              <a:ext cx="2490688" cy="768085"/>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CA" sz="2133" dirty="0">
                  <a:solidFill>
                    <a:prstClr val="black"/>
                  </a:solidFill>
                  <a:latin typeface="Calibri"/>
                </a:rPr>
                <a:t>CCGS Vector</a:t>
              </a:r>
            </a:p>
          </p:txBody>
        </p:sp>
      </p:grpSp>
      <p:sp>
        <p:nvSpPr>
          <p:cNvPr id="23" name="TextBox 22">
            <a:extLst>
              <a:ext uri="{FF2B5EF4-FFF2-40B4-BE49-F238E27FC236}">
                <a16:creationId xmlns:a16="http://schemas.microsoft.com/office/drawing/2014/main" id="{DFF6E691-410F-C3F0-2FF4-6EB359BBEBFB}"/>
              </a:ext>
            </a:extLst>
          </p:cNvPr>
          <p:cNvSpPr txBox="1"/>
          <p:nvPr/>
        </p:nvSpPr>
        <p:spPr>
          <a:xfrm>
            <a:off x="278872" y="929516"/>
            <a:ext cx="6007100" cy="3477875"/>
          </a:xfrm>
          <a:prstGeom prst="rect">
            <a:avLst/>
          </a:prstGeom>
          <a:noFill/>
        </p:spPr>
        <p:txBody>
          <a:bodyPr wrap="square" rtlCol="0">
            <a:spAutoFit/>
          </a:bodyPr>
          <a:lstStyle/>
          <a:p>
            <a:r>
              <a:rPr lang="en-US" sz="2000" u="sng" dirty="0"/>
              <a:t>Multiple programs</a:t>
            </a:r>
            <a:r>
              <a:rPr lang="en-US" sz="2000" dirty="0"/>
              <a:t>: 	</a:t>
            </a:r>
          </a:p>
          <a:p>
            <a:r>
              <a:rPr lang="en-US" sz="2000" dirty="0"/>
              <a:t>a) quarterly biophysical (1996-)</a:t>
            </a:r>
          </a:p>
          <a:p>
            <a:r>
              <a:rPr lang="en-US" sz="2000" dirty="0"/>
              <a:t>b) biannual La Perouse  (1995-)</a:t>
            </a:r>
          </a:p>
          <a:p>
            <a:r>
              <a:rPr lang="en-US" sz="2000" dirty="0"/>
              <a:t>b) biweekly-monthly, </a:t>
            </a:r>
            <a:r>
              <a:rPr lang="en-US" sz="2000" i="1" dirty="0" err="1"/>
              <a:t>Neocaligus</a:t>
            </a:r>
            <a:r>
              <a:rPr lang="en-US" sz="2000" dirty="0"/>
              <a:t> (2015-)</a:t>
            </a:r>
          </a:p>
          <a:p>
            <a:endParaRPr lang="en-US" sz="2000" dirty="0"/>
          </a:p>
          <a:p>
            <a:r>
              <a:rPr lang="en-US" sz="2000" u="sng" dirty="0"/>
              <a:t>Core measurements</a:t>
            </a:r>
            <a:r>
              <a:rPr lang="en-US" sz="2000" dirty="0"/>
              <a:t>:</a:t>
            </a:r>
          </a:p>
          <a:p>
            <a:pPr marL="342900" indent="-342900">
              <a:buFont typeface="Arial" panose="020B0604020202020204" pitchFamily="34" charset="0"/>
              <a:buChar char="•"/>
            </a:pPr>
            <a:r>
              <a:rPr lang="en-US" sz="2000" dirty="0"/>
              <a:t>CTD/Rosette</a:t>
            </a:r>
          </a:p>
          <a:p>
            <a:pPr marL="342900" indent="-342900">
              <a:buFont typeface="Arial" panose="020B0604020202020204" pitchFamily="34" charset="0"/>
              <a:buChar char="•"/>
            </a:pPr>
            <a:r>
              <a:rPr lang="en-US" sz="2000" dirty="0"/>
              <a:t>Phytoplankton pigments [HPLC]</a:t>
            </a:r>
          </a:p>
          <a:p>
            <a:pPr marL="342900" indent="-342900">
              <a:buFont typeface="Arial" panose="020B0604020202020204" pitchFamily="34" charset="0"/>
              <a:buChar char="•"/>
            </a:pPr>
            <a:r>
              <a:rPr lang="en-US" sz="2000" dirty="0"/>
              <a:t>Nutrients, Salinity, Dissolved oxygen</a:t>
            </a:r>
          </a:p>
          <a:p>
            <a:pPr marL="342900" indent="-342900">
              <a:buFont typeface="Arial" panose="020B0604020202020204" pitchFamily="34" charset="0"/>
              <a:buChar char="•"/>
            </a:pPr>
            <a:r>
              <a:rPr lang="en-US" sz="2000" dirty="0"/>
              <a:t>Phytoplankton and zooplankton taxonomy (</a:t>
            </a:r>
            <a:r>
              <a:rPr lang="en-US" sz="2000" dirty="0">
                <a:solidFill>
                  <a:srgbClr val="FF0000"/>
                </a:solidFill>
              </a:rPr>
              <a:t>red symbols</a:t>
            </a:r>
            <a:r>
              <a:rPr lang="en-US" sz="2000" dirty="0"/>
              <a:t>)</a:t>
            </a:r>
            <a:endParaRPr lang="en-US" dirty="0"/>
          </a:p>
        </p:txBody>
      </p:sp>
      <p:sp>
        <p:nvSpPr>
          <p:cNvPr id="24" name="TextBox 23">
            <a:extLst>
              <a:ext uri="{FF2B5EF4-FFF2-40B4-BE49-F238E27FC236}">
                <a16:creationId xmlns:a16="http://schemas.microsoft.com/office/drawing/2014/main" id="{EFA1F8B5-4B35-3582-76D9-D3C179C68123}"/>
              </a:ext>
            </a:extLst>
          </p:cNvPr>
          <p:cNvSpPr txBox="1"/>
          <p:nvPr/>
        </p:nvSpPr>
        <p:spPr>
          <a:xfrm>
            <a:off x="211693" y="203568"/>
            <a:ext cx="7353889" cy="584775"/>
          </a:xfrm>
          <a:prstGeom prst="rect">
            <a:avLst/>
          </a:prstGeom>
          <a:noFill/>
        </p:spPr>
        <p:txBody>
          <a:bodyPr wrap="square" rtlCol="0">
            <a:spAutoFit/>
          </a:bodyPr>
          <a:lstStyle/>
          <a:p>
            <a:r>
              <a:rPr lang="en-US" sz="3200" b="1" dirty="0">
                <a:solidFill>
                  <a:srgbClr val="002060"/>
                </a:solidFill>
              </a:rPr>
              <a:t>Salish Sea Monitoring Programs</a:t>
            </a:r>
          </a:p>
        </p:txBody>
      </p:sp>
      <p:sp>
        <p:nvSpPr>
          <p:cNvPr id="6" name="Freeform: Shape 5">
            <a:extLst>
              <a:ext uri="{FF2B5EF4-FFF2-40B4-BE49-F238E27FC236}">
                <a16:creationId xmlns:a16="http://schemas.microsoft.com/office/drawing/2014/main" id="{BFDD13FC-B36C-3E68-4756-B14742029940}"/>
              </a:ext>
            </a:extLst>
          </p:cNvPr>
          <p:cNvSpPr/>
          <p:nvPr/>
        </p:nvSpPr>
        <p:spPr>
          <a:xfrm>
            <a:off x="8866495" y="2710681"/>
            <a:ext cx="1117989" cy="528831"/>
          </a:xfrm>
          <a:custGeom>
            <a:avLst/>
            <a:gdLst>
              <a:gd name="connsiteX0" fmla="*/ 23955 w 1078617"/>
              <a:gd name="connsiteY0" fmla="*/ 188965 h 534225"/>
              <a:gd name="connsiteX1" fmla="*/ 18560 w 1078617"/>
              <a:gd name="connsiteY1" fmla="*/ 51400 h 534225"/>
              <a:gd name="connsiteX2" fmla="*/ 228953 w 1078617"/>
              <a:gd name="connsiteY2" fmla="*/ 37914 h 534225"/>
              <a:gd name="connsiteX3" fmla="*/ 1078617 w 1078617"/>
              <a:gd name="connsiteY3" fmla="*/ 534225 h 534225"/>
            </a:gdLst>
            <a:ahLst/>
            <a:cxnLst>
              <a:cxn ang="0">
                <a:pos x="connsiteX0" y="connsiteY0"/>
              </a:cxn>
              <a:cxn ang="0">
                <a:pos x="connsiteX1" y="connsiteY1"/>
              </a:cxn>
              <a:cxn ang="0">
                <a:pos x="connsiteX2" y="connsiteY2"/>
              </a:cxn>
              <a:cxn ang="0">
                <a:pos x="connsiteX3" y="connsiteY3"/>
              </a:cxn>
            </a:cxnLst>
            <a:rect l="l" t="t" r="r" b="b"/>
            <a:pathLst>
              <a:path w="1078617" h="534225">
                <a:moveTo>
                  <a:pt x="23955" y="188965"/>
                </a:moveTo>
                <a:cubicBezTo>
                  <a:pt x="4174" y="132770"/>
                  <a:pt x="-15606" y="76575"/>
                  <a:pt x="18560" y="51400"/>
                </a:cubicBezTo>
                <a:cubicBezTo>
                  <a:pt x="52726" y="26225"/>
                  <a:pt x="52277" y="-42557"/>
                  <a:pt x="228953" y="37914"/>
                </a:cubicBezTo>
                <a:cubicBezTo>
                  <a:pt x="405629" y="118385"/>
                  <a:pt x="970723" y="471737"/>
                  <a:pt x="1078617" y="534225"/>
                </a:cubicBezTo>
              </a:path>
            </a:pathLst>
          </a:custGeom>
          <a:noFill/>
          <a:ln w="254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612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7704" y="1162065"/>
            <a:ext cx="2304256" cy="461665"/>
          </a:xfrm>
          <a:prstGeom prst="rect">
            <a:avLst/>
          </a:prstGeom>
          <a:noFill/>
        </p:spPr>
        <p:txBody>
          <a:bodyPr wrap="square" rtlCol="0">
            <a:spAutoFit/>
          </a:bodyPr>
          <a:lstStyle/>
          <a:p>
            <a:pPr defTabSz="1219170"/>
            <a:r>
              <a:rPr lang="en-CA" sz="2400" dirty="0">
                <a:solidFill>
                  <a:prstClr val="black"/>
                </a:solidFill>
                <a:latin typeface="Calibri"/>
              </a:rPr>
              <a:t>Abundance</a:t>
            </a:r>
          </a:p>
        </p:txBody>
      </p:sp>
      <p:sp>
        <p:nvSpPr>
          <p:cNvPr id="6" name="TextBox 5"/>
          <p:cNvSpPr txBox="1"/>
          <p:nvPr/>
        </p:nvSpPr>
        <p:spPr>
          <a:xfrm>
            <a:off x="1007704" y="3790098"/>
            <a:ext cx="1344149" cy="461665"/>
          </a:xfrm>
          <a:prstGeom prst="rect">
            <a:avLst/>
          </a:prstGeom>
          <a:noFill/>
        </p:spPr>
        <p:txBody>
          <a:bodyPr wrap="square" rtlCol="0">
            <a:spAutoFit/>
          </a:bodyPr>
          <a:lstStyle/>
          <a:p>
            <a:pPr defTabSz="1219170"/>
            <a:r>
              <a:rPr lang="en-CA" sz="2400" dirty="0">
                <a:solidFill>
                  <a:prstClr val="black"/>
                </a:solidFill>
                <a:latin typeface="Calibri"/>
              </a:rPr>
              <a:t>Biomass</a:t>
            </a:r>
          </a:p>
        </p:txBody>
      </p:sp>
      <p:pic>
        <p:nvPicPr>
          <p:cNvPr id="18" name="Picture 17">
            <a:extLst>
              <a:ext uri="{FF2B5EF4-FFF2-40B4-BE49-F238E27FC236}">
                <a16:creationId xmlns:a16="http://schemas.microsoft.com/office/drawing/2014/main" id="{12C75476-0CF9-3589-C4BE-FA567A31240B}"/>
              </a:ext>
            </a:extLst>
          </p:cNvPr>
          <p:cNvPicPr>
            <a:picLocks noChangeAspect="1"/>
          </p:cNvPicPr>
          <p:nvPr/>
        </p:nvPicPr>
        <p:blipFill>
          <a:blip r:embed="rId3"/>
          <a:stretch>
            <a:fillRect/>
          </a:stretch>
        </p:blipFill>
        <p:spPr>
          <a:xfrm>
            <a:off x="591024" y="776360"/>
            <a:ext cx="4105646" cy="5823404"/>
          </a:xfrm>
          <a:prstGeom prst="rect">
            <a:avLst/>
          </a:prstGeom>
        </p:spPr>
      </p:pic>
      <p:sp>
        <p:nvSpPr>
          <p:cNvPr id="19" name="Title 1">
            <a:extLst>
              <a:ext uri="{FF2B5EF4-FFF2-40B4-BE49-F238E27FC236}">
                <a16:creationId xmlns:a16="http://schemas.microsoft.com/office/drawing/2014/main" id="{B3017224-DBD6-8FED-FB8D-0C744BEA4CAF}"/>
              </a:ext>
            </a:extLst>
          </p:cNvPr>
          <p:cNvSpPr txBox="1">
            <a:spLocks/>
          </p:cNvSpPr>
          <p:nvPr/>
        </p:nvSpPr>
        <p:spPr>
          <a:xfrm>
            <a:off x="-1" y="258236"/>
            <a:ext cx="11184297" cy="7910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CA" sz="3200" b="1" dirty="0">
                <a:solidFill>
                  <a:srgbClr val="1F497D"/>
                </a:solidFill>
                <a:latin typeface="+mn-lt"/>
                <a:cs typeface="Arial" panose="020B0604020202020204" pitchFamily="34" charset="0"/>
              </a:rPr>
              <a:t>Strait of Georgia Zooplankton Time Series (1996- )</a:t>
            </a:r>
          </a:p>
        </p:txBody>
      </p:sp>
      <p:pic>
        <p:nvPicPr>
          <p:cNvPr id="3" name="Picture 2">
            <a:extLst>
              <a:ext uri="{FF2B5EF4-FFF2-40B4-BE49-F238E27FC236}">
                <a16:creationId xmlns:a16="http://schemas.microsoft.com/office/drawing/2014/main" id="{144075D8-113F-E50D-37E5-30A274E326CC}"/>
              </a:ext>
            </a:extLst>
          </p:cNvPr>
          <p:cNvPicPr>
            <a:picLocks noChangeAspect="1"/>
          </p:cNvPicPr>
          <p:nvPr/>
        </p:nvPicPr>
        <p:blipFill>
          <a:blip r:embed="rId4"/>
          <a:stretch>
            <a:fillRect/>
          </a:stretch>
        </p:blipFill>
        <p:spPr>
          <a:xfrm>
            <a:off x="5761360" y="3389715"/>
            <a:ext cx="5422937" cy="3110215"/>
          </a:xfrm>
          <a:prstGeom prst="rect">
            <a:avLst/>
          </a:prstGeom>
        </p:spPr>
      </p:pic>
      <p:pic>
        <p:nvPicPr>
          <p:cNvPr id="4" name="Picture 3">
            <a:extLst>
              <a:ext uri="{FF2B5EF4-FFF2-40B4-BE49-F238E27FC236}">
                <a16:creationId xmlns:a16="http://schemas.microsoft.com/office/drawing/2014/main" id="{CABCB321-3BFC-0D84-8983-EC6534F6C3E0}"/>
              </a:ext>
            </a:extLst>
          </p:cNvPr>
          <p:cNvPicPr>
            <a:picLocks noChangeAspect="1"/>
          </p:cNvPicPr>
          <p:nvPr/>
        </p:nvPicPr>
        <p:blipFill>
          <a:blip r:embed="rId5"/>
          <a:stretch>
            <a:fillRect/>
          </a:stretch>
        </p:blipFill>
        <p:spPr>
          <a:xfrm>
            <a:off x="5327915" y="913525"/>
            <a:ext cx="6028367" cy="2520892"/>
          </a:xfrm>
          <a:prstGeom prst="rect">
            <a:avLst/>
          </a:prstGeom>
        </p:spPr>
      </p:pic>
    </p:spTree>
    <p:extLst>
      <p:ext uri="{BB962C8B-B14F-4D97-AF65-F5344CB8AC3E}">
        <p14:creationId xmlns:p14="http://schemas.microsoft.com/office/powerpoint/2010/main" val="81708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B07996-B388-5FDE-D20C-BD67B5589604}"/>
              </a:ext>
            </a:extLst>
          </p:cNvPr>
          <p:cNvGrpSpPr/>
          <p:nvPr/>
        </p:nvGrpSpPr>
        <p:grpSpPr>
          <a:xfrm>
            <a:off x="431371" y="102182"/>
            <a:ext cx="10081120" cy="2030573"/>
            <a:chOff x="612988" y="2892853"/>
            <a:chExt cx="6745756" cy="1522930"/>
          </a:xfrm>
        </p:grpSpPr>
        <p:pic>
          <p:nvPicPr>
            <p:cNvPr id="11" name="Picture 10">
              <a:extLst>
                <a:ext uri="{FF2B5EF4-FFF2-40B4-BE49-F238E27FC236}">
                  <a16:creationId xmlns:a16="http://schemas.microsoft.com/office/drawing/2014/main" id="{172E0D80-8E10-14AD-C277-813218363D41}"/>
                </a:ext>
              </a:extLst>
            </p:cNvPr>
            <p:cNvPicPr>
              <a:picLocks noChangeAspect="1"/>
            </p:cNvPicPr>
            <p:nvPr/>
          </p:nvPicPr>
          <p:blipFill>
            <a:blip r:embed="rId3"/>
            <a:stretch>
              <a:fillRect/>
            </a:stretch>
          </p:blipFill>
          <p:spPr>
            <a:xfrm>
              <a:off x="612988" y="2892853"/>
              <a:ext cx="5622349" cy="457800"/>
            </a:xfrm>
            <a:prstGeom prst="rect">
              <a:avLst/>
            </a:prstGeom>
          </p:spPr>
        </p:pic>
        <p:sp>
          <p:nvSpPr>
            <p:cNvPr id="12" name="TextBox 11">
              <a:extLst>
                <a:ext uri="{FF2B5EF4-FFF2-40B4-BE49-F238E27FC236}">
                  <a16:creationId xmlns:a16="http://schemas.microsoft.com/office/drawing/2014/main" id="{C721F0C6-708A-FBC2-AC66-278FAF3E439B}"/>
                </a:ext>
              </a:extLst>
            </p:cNvPr>
            <p:cNvSpPr txBox="1"/>
            <p:nvPr/>
          </p:nvSpPr>
          <p:spPr>
            <a:xfrm>
              <a:off x="612988" y="3284751"/>
              <a:ext cx="6745756" cy="1131032"/>
            </a:xfrm>
            <a:prstGeom prst="rect">
              <a:avLst/>
            </a:prstGeom>
            <a:noFill/>
          </p:spPr>
          <p:txBody>
            <a:bodyPr wrap="square" rtlCol="0">
              <a:spAutoFit/>
            </a:bodyPr>
            <a:lstStyle/>
            <a:p>
              <a:pPr defTabSz="1219170"/>
              <a:r>
                <a:rPr lang="en-US" sz="2400" dirty="0">
                  <a:solidFill>
                    <a:prstClr val="black"/>
                  </a:solidFill>
                  <a:latin typeface="OpenSans"/>
                </a:rPr>
                <a:t>Zooplankton variability in the Strait of Georgia, Canada, and relationships with the marine survivals of Chinook and Coho salmon </a:t>
              </a:r>
            </a:p>
            <a:p>
              <a:pPr defTabSz="1219170">
                <a:lnSpc>
                  <a:spcPct val="150000"/>
                </a:lnSpc>
              </a:pPr>
              <a:r>
                <a:rPr lang="en-US" sz="1333" b="1" dirty="0">
                  <a:solidFill>
                    <a:srgbClr val="000000"/>
                  </a:solidFill>
                  <a:latin typeface="Helvetica-Bold"/>
                </a:rPr>
                <a:t>R. Ian Perry, Kelly Young, Moira Galbraith, Peter Chandler, Antonio Velez-Espino, Steve Baillie</a:t>
              </a:r>
              <a:endParaRPr lang="en-US" sz="1333" dirty="0">
                <a:solidFill>
                  <a:prstClr val="black"/>
                </a:solidFill>
                <a:latin typeface="Calibri"/>
              </a:endParaRPr>
            </a:p>
            <a:p>
              <a:pPr defTabSz="1219170"/>
              <a:r>
                <a:rPr lang="en-US" sz="2400" dirty="0">
                  <a:solidFill>
                    <a:prstClr val="black"/>
                  </a:solidFill>
                  <a:latin typeface="OpenSans"/>
                </a:rPr>
                <a:t>		</a:t>
              </a:r>
            </a:p>
          </p:txBody>
        </p:sp>
      </p:grpSp>
      <p:sp>
        <p:nvSpPr>
          <p:cNvPr id="9" name="TextBox 8">
            <a:extLst>
              <a:ext uri="{FF2B5EF4-FFF2-40B4-BE49-F238E27FC236}">
                <a16:creationId xmlns:a16="http://schemas.microsoft.com/office/drawing/2014/main" id="{1F1E443B-5B83-70D2-BC50-4DDF155024AD}"/>
              </a:ext>
            </a:extLst>
          </p:cNvPr>
          <p:cNvSpPr txBox="1"/>
          <p:nvPr/>
        </p:nvSpPr>
        <p:spPr>
          <a:xfrm>
            <a:off x="143339" y="5541235"/>
            <a:ext cx="11905323" cy="1200329"/>
          </a:xfrm>
          <a:prstGeom prst="rect">
            <a:avLst/>
          </a:prstGeom>
          <a:noFill/>
        </p:spPr>
        <p:txBody>
          <a:bodyPr wrap="square" rtlCol="0">
            <a:spAutoFit/>
          </a:bodyPr>
          <a:lstStyle/>
          <a:p>
            <a:pPr defTabSz="1219170"/>
            <a:r>
              <a:rPr lang="en-US" sz="1200" b="1" dirty="0">
                <a:solidFill>
                  <a:prstClr val="black"/>
                </a:solidFill>
                <a:latin typeface="Calibri"/>
              </a:rPr>
              <a:t>A</a:t>
            </a:r>
            <a:r>
              <a:rPr lang="en-US" sz="1200" dirty="0">
                <a:solidFill>
                  <a:prstClr val="black"/>
                </a:solidFill>
                <a:latin typeface="Calibri"/>
              </a:rPr>
              <a:t>: Cowichan Chinook early marine survivals compared with model estimates of early marine survivals based on Entrance Island sea surface salinity (</a:t>
            </a:r>
            <a:r>
              <a:rPr lang="en-US" sz="1200" dirty="0" err="1">
                <a:solidFill>
                  <a:prstClr val="black"/>
                </a:solidFill>
                <a:latin typeface="Calibri"/>
              </a:rPr>
              <a:t>Entr.SSS</a:t>
            </a:r>
            <a:r>
              <a:rPr lang="en-US" sz="1200" dirty="0">
                <a:solidFill>
                  <a:prstClr val="black"/>
                </a:solidFill>
                <a:latin typeface="Calibri"/>
              </a:rPr>
              <a:t>), Chrome Island sea surface temperature (</a:t>
            </a:r>
            <a:r>
              <a:rPr lang="en-US" sz="1200" dirty="0" err="1">
                <a:solidFill>
                  <a:prstClr val="black"/>
                </a:solidFill>
                <a:latin typeface="Calibri"/>
              </a:rPr>
              <a:t>Chrom.SST</a:t>
            </a:r>
            <a:r>
              <a:rPr lang="en-US" sz="1200" dirty="0">
                <a:solidFill>
                  <a:prstClr val="black"/>
                </a:solidFill>
                <a:latin typeface="Calibri"/>
              </a:rPr>
              <a:t>), total zooplankton biomass (</a:t>
            </a:r>
            <a:r>
              <a:rPr lang="en-US" sz="1200" dirty="0" err="1">
                <a:solidFill>
                  <a:prstClr val="black"/>
                </a:solidFill>
                <a:latin typeface="Calibri"/>
              </a:rPr>
              <a:t>TotBiom</a:t>
            </a:r>
            <a:r>
              <a:rPr lang="en-US" sz="1200" dirty="0">
                <a:solidFill>
                  <a:prstClr val="black"/>
                </a:solidFill>
                <a:latin typeface="Calibri"/>
              </a:rPr>
              <a:t>).</a:t>
            </a:r>
          </a:p>
          <a:p>
            <a:pPr defTabSz="1219170"/>
            <a:r>
              <a:rPr lang="en-US" sz="1200" b="1" dirty="0">
                <a:solidFill>
                  <a:prstClr val="black"/>
                </a:solidFill>
                <a:latin typeface="Calibri"/>
              </a:rPr>
              <a:t>B: </a:t>
            </a:r>
            <a:r>
              <a:rPr lang="en-US" sz="1200" dirty="0">
                <a:solidFill>
                  <a:prstClr val="black"/>
                </a:solidFill>
                <a:latin typeface="Calibri"/>
              </a:rPr>
              <a:t>Big Qualicum hatchery Coho based on total zooplankton biomass (</a:t>
            </a:r>
            <a:r>
              <a:rPr lang="en-US" sz="1200" dirty="0" err="1">
                <a:solidFill>
                  <a:prstClr val="black"/>
                </a:solidFill>
                <a:latin typeface="Calibri"/>
              </a:rPr>
              <a:t>TotBiom</a:t>
            </a:r>
            <a:r>
              <a:rPr lang="en-US" sz="1200" dirty="0">
                <a:solidFill>
                  <a:prstClr val="black"/>
                </a:solidFill>
                <a:latin typeface="Calibri"/>
              </a:rPr>
              <a:t>) and small calanoid copepod biomass (</a:t>
            </a:r>
            <a:r>
              <a:rPr lang="en-US" sz="1200" dirty="0" err="1">
                <a:solidFill>
                  <a:prstClr val="black"/>
                </a:solidFill>
                <a:latin typeface="Calibri"/>
              </a:rPr>
              <a:t>CalCops.smal</a:t>
            </a:r>
            <a:r>
              <a:rPr lang="en-US" sz="1200" dirty="0">
                <a:solidFill>
                  <a:prstClr val="black"/>
                </a:solidFill>
                <a:latin typeface="Calibri"/>
              </a:rPr>
              <a:t>); These are also total marine survivals, derived from one year in the marine environment, where as the model estimates are based on zooplankton data from the first year in the marine environment.</a:t>
            </a:r>
          </a:p>
          <a:p>
            <a:pPr defTabSz="1219170"/>
            <a:r>
              <a:rPr lang="en-US" sz="1200" dirty="0">
                <a:solidFill>
                  <a:prstClr val="black"/>
                </a:solidFill>
                <a:latin typeface="Calibri"/>
              </a:rPr>
              <a:t>Black dots and line: original marine survival data; open black circles: survivals estimated from incomplete returns (none currently available for Coho); blue crosses: model fits; red triangles and vertical lines: predicted marine survivals and their 95% prediction (updated from Perry et al., 2021)</a:t>
            </a:r>
          </a:p>
        </p:txBody>
      </p:sp>
      <p:pic>
        <p:nvPicPr>
          <p:cNvPr id="19" name="Picture 18">
            <a:extLst>
              <a:ext uri="{FF2B5EF4-FFF2-40B4-BE49-F238E27FC236}">
                <a16:creationId xmlns:a16="http://schemas.microsoft.com/office/drawing/2014/main" id="{AFB5F5CC-2194-B0E8-853F-4A91E2322116}"/>
              </a:ext>
            </a:extLst>
          </p:cNvPr>
          <p:cNvPicPr>
            <a:picLocks noChangeAspect="1"/>
          </p:cNvPicPr>
          <p:nvPr/>
        </p:nvPicPr>
        <p:blipFill>
          <a:blip r:embed="rId4"/>
          <a:stretch>
            <a:fillRect/>
          </a:stretch>
        </p:blipFill>
        <p:spPr>
          <a:xfrm>
            <a:off x="1487489" y="1758130"/>
            <a:ext cx="8796649" cy="3879116"/>
          </a:xfrm>
          <a:prstGeom prst="rect">
            <a:avLst/>
          </a:prstGeom>
        </p:spPr>
      </p:pic>
      <p:pic>
        <p:nvPicPr>
          <p:cNvPr id="2" name="Picture 1">
            <a:extLst>
              <a:ext uri="{FF2B5EF4-FFF2-40B4-BE49-F238E27FC236}">
                <a16:creationId xmlns:a16="http://schemas.microsoft.com/office/drawing/2014/main" id="{06B25D61-8095-8476-846D-ADD8C1734011}"/>
              </a:ext>
            </a:extLst>
          </p:cNvPr>
          <p:cNvPicPr>
            <a:picLocks noChangeAspect="1"/>
          </p:cNvPicPr>
          <p:nvPr/>
        </p:nvPicPr>
        <p:blipFill>
          <a:blip r:embed="rId5"/>
          <a:stretch>
            <a:fillRect/>
          </a:stretch>
        </p:blipFill>
        <p:spPr>
          <a:xfrm>
            <a:off x="9816384" y="4029716"/>
            <a:ext cx="2232277" cy="793699"/>
          </a:xfrm>
          <a:prstGeom prst="rect">
            <a:avLst/>
          </a:prstGeom>
        </p:spPr>
      </p:pic>
      <p:sp>
        <p:nvSpPr>
          <p:cNvPr id="7" name="TextBox 6">
            <a:extLst>
              <a:ext uri="{FF2B5EF4-FFF2-40B4-BE49-F238E27FC236}">
                <a16:creationId xmlns:a16="http://schemas.microsoft.com/office/drawing/2014/main" id="{FCD0384F-F240-CF8A-9BDF-ADEB90A96B45}"/>
              </a:ext>
            </a:extLst>
          </p:cNvPr>
          <p:cNvSpPr txBox="1"/>
          <p:nvPr/>
        </p:nvSpPr>
        <p:spPr>
          <a:xfrm>
            <a:off x="2097147" y="2136496"/>
            <a:ext cx="612396" cy="461665"/>
          </a:xfrm>
          <a:prstGeom prst="rect">
            <a:avLst/>
          </a:prstGeom>
          <a:noFill/>
        </p:spPr>
        <p:txBody>
          <a:bodyPr wrap="square" rtlCol="0">
            <a:spAutoFit/>
          </a:bodyPr>
          <a:lstStyle/>
          <a:p>
            <a:pPr defTabSz="1219170"/>
            <a:r>
              <a:rPr lang="en-US" sz="2400" dirty="0">
                <a:solidFill>
                  <a:prstClr val="black"/>
                </a:solidFill>
                <a:latin typeface="Calibri"/>
              </a:rPr>
              <a:t>A</a:t>
            </a:r>
          </a:p>
        </p:txBody>
      </p:sp>
      <p:sp>
        <p:nvSpPr>
          <p:cNvPr id="20" name="TextBox 19">
            <a:extLst>
              <a:ext uri="{FF2B5EF4-FFF2-40B4-BE49-F238E27FC236}">
                <a16:creationId xmlns:a16="http://schemas.microsoft.com/office/drawing/2014/main" id="{9FD41D2B-58DE-D0DF-8742-41D6F4BC94CE}"/>
              </a:ext>
            </a:extLst>
          </p:cNvPr>
          <p:cNvSpPr txBox="1"/>
          <p:nvPr/>
        </p:nvSpPr>
        <p:spPr>
          <a:xfrm>
            <a:off x="6300886" y="2136496"/>
            <a:ext cx="391909" cy="461665"/>
          </a:xfrm>
          <a:prstGeom prst="rect">
            <a:avLst/>
          </a:prstGeom>
          <a:noFill/>
        </p:spPr>
        <p:txBody>
          <a:bodyPr wrap="square" rtlCol="0">
            <a:spAutoFit/>
          </a:bodyPr>
          <a:lstStyle/>
          <a:p>
            <a:pPr defTabSz="1219170"/>
            <a:r>
              <a:rPr lang="en-US" sz="2400" dirty="0">
                <a:solidFill>
                  <a:prstClr val="black"/>
                </a:solidFill>
                <a:latin typeface="Calibri"/>
              </a:rPr>
              <a:t>B</a:t>
            </a:r>
          </a:p>
        </p:txBody>
      </p:sp>
    </p:spTree>
    <p:extLst>
      <p:ext uri="{BB962C8B-B14F-4D97-AF65-F5344CB8AC3E}">
        <p14:creationId xmlns:p14="http://schemas.microsoft.com/office/powerpoint/2010/main" val="305696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351AE1-49EC-5C31-222F-3B94754E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963" y="2500195"/>
            <a:ext cx="8700075" cy="4377259"/>
          </a:xfrm>
          <a:prstGeom prst="rect">
            <a:avLst/>
          </a:prstGeom>
        </p:spPr>
      </p:pic>
      <p:sp>
        <p:nvSpPr>
          <p:cNvPr id="5" name="TextBox 4">
            <a:extLst>
              <a:ext uri="{FF2B5EF4-FFF2-40B4-BE49-F238E27FC236}">
                <a16:creationId xmlns:a16="http://schemas.microsoft.com/office/drawing/2014/main" id="{288D5C46-ECFA-C32C-A427-99EFF54045A7}"/>
              </a:ext>
            </a:extLst>
          </p:cNvPr>
          <p:cNvSpPr txBox="1"/>
          <p:nvPr/>
        </p:nvSpPr>
        <p:spPr>
          <a:xfrm>
            <a:off x="239349" y="1007825"/>
            <a:ext cx="6229539" cy="1816266"/>
          </a:xfrm>
          <a:prstGeom prst="rect">
            <a:avLst/>
          </a:prstGeom>
          <a:noFill/>
        </p:spPr>
        <p:txBody>
          <a:bodyPr wrap="square" rtlCol="0">
            <a:spAutoFit/>
          </a:bodyPr>
          <a:lstStyle/>
          <a:p>
            <a:pPr algn="l"/>
            <a:r>
              <a:rPr lang="en-US" sz="1867" b="1" dirty="0">
                <a:latin typeface="Arial" panose="020B0604020202020204" pitchFamily="34" charset="0"/>
                <a:cs typeface="Arial" panose="020B0604020202020204" pitchFamily="34" charset="0"/>
              </a:rPr>
              <a:t>Chronological clustering </a:t>
            </a:r>
            <a:r>
              <a:rPr lang="en-US" sz="1867" dirty="0">
                <a:latin typeface="Arial" panose="020B0604020202020204" pitchFamily="34" charset="0"/>
                <a:cs typeface="Arial" panose="020B0604020202020204" pitchFamily="34" charset="0"/>
              </a:rPr>
              <a:t>(i.e. keeping years adjacent) of zooplankton data</a:t>
            </a:r>
          </a:p>
          <a:p>
            <a:pPr algn="l"/>
            <a:endParaRPr lang="en-US" sz="1867" dirty="0">
              <a:latin typeface="Arial" panose="020B0604020202020204" pitchFamily="34" charset="0"/>
              <a:cs typeface="Arial" panose="020B0604020202020204" pitchFamily="34" charset="0"/>
            </a:endParaRPr>
          </a:p>
          <a:p>
            <a:pPr algn="l"/>
            <a:r>
              <a:rPr lang="en-US" sz="1867" dirty="0">
                <a:latin typeface="Arial" panose="020B0604020202020204" pitchFamily="34" charset="0"/>
                <a:cs typeface="Arial" panose="020B0604020202020204" pitchFamily="34" charset="0"/>
              </a:rPr>
              <a:t>‘broken stick’ model of how many clusters are significant in our data – here indicates 3 (black line points above or closest to the red line).  </a:t>
            </a:r>
          </a:p>
        </p:txBody>
      </p:sp>
      <p:pic>
        <p:nvPicPr>
          <p:cNvPr id="7" name="Picture 6">
            <a:extLst>
              <a:ext uri="{FF2B5EF4-FFF2-40B4-BE49-F238E27FC236}">
                <a16:creationId xmlns:a16="http://schemas.microsoft.com/office/drawing/2014/main" id="{BEF483B2-06BC-0F69-A151-0FCD6B08D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888" y="584165"/>
            <a:ext cx="5189747" cy="2539003"/>
          </a:xfrm>
          <a:prstGeom prst="rect">
            <a:avLst/>
          </a:prstGeom>
        </p:spPr>
      </p:pic>
      <p:sp>
        <p:nvSpPr>
          <p:cNvPr id="4" name="Title 6">
            <a:extLst>
              <a:ext uri="{FF2B5EF4-FFF2-40B4-BE49-F238E27FC236}">
                <a16:creationId xmlns:a16="http://schemas.microsoft.com/office/drawing/2014/main" id="{15A70FDB-1FB2-25DB-D42B-A3694778D931}"/>
              </a:ext>
            </a:extLst>
          </p:cNvPr>
          <p:cNvSpPr txBox="1">
            <a:spLocks/>
          </p:cNvSpPr>
          <p:nvPr/>
        </p:nvSpPr>
        <p:spPr>
          <a:xfrm>
            <a:off x="383366" y="68627"/>
            <a:ext cx="11425269" cy="651067"/>
          </a:xfrm>
          <a:prstGeom prst="rect">
            <a:avLst/>
          </a:prstGeom>
          <a:solidFill>
            <a:schemeClr val="bg1"/>
          </a:solidFill>
        </p:spPr>
        <p:txBody>
          <a:bodyPr/>
          <a:lst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200" algn="ctr" rtl="0" eaLnBrk="1" fontAlgn="base" hangingPunct="1">
              <a:spcBef>
                <a:spcPct val="0"/>
              </a:spcBef>
              <a:spcAft>
                <a:spcPct val="0"/>
              </a:spcAft>
              <a:defRPr sz="4000" u="sng">
                <a:solidFill>
                  <a:schemeClr val="accent2"/>
                </a:solidFill>
                <a:latin typeface="Arial Narrow" pitchFamily="34" charset="0"/>
              </a:defRPr>
            </a:lvl6pPr>
            <a:lvl7pPr marL="914400" algn="ctr" rtl="0" eaLnBrk="1" fontAlgn="base" hangingPunct="1">
              <a:spcBef>
                <a:spcPct val="0"/>
              </a:spcBef>
              <a:spcAft>
                <a:spcPct val="0"/>
              </a:spcAft>
              <a:defRPr sz="4000" u="sng">
                <a:solidFill>
                  <a:schemeClr val="accent2"/>
                </a:solidFill>
                <a:latin typeface="Arial Narrow" pitchFamily="34" charset="0"/>
              </a:defRPr>
            </a:lvl7pPr>
            <a:lvl8pPr marL="1371600" algn="ctr" rtl="0" eaLnBrk="1" fontAlgn="base" hangingPunct="1">
              <a:spcBef>
                <a:spcPct val="0"/>
              </a:spcBef>
              <a:spcAft>
                <a:spcPct val="0"/>
              </a:spcAft>
              <a:defRPr sz="4000" u="sng">
                <a:solidFill>
                  <a:schemeClr val="accent2"/>
                </a:solidFill>
                <a:latin typeface="Arial Narrow" pitchFamily="34" charset="0"/>
              </a:defRPr>
            </a:lvl8pPr>
            <a:lvl9pPr marL="1828800" algn="ctr" rtl="0" eaLnBrk="1" fontAlgn="base" hangingPunct="1">
              <a:spcBef>
                <a:spcPct val="0"/>
              </a:spcBef>
              <a:spcAft>
                <a:spcPct val="0"/>
              </a:spcAft>
              <a:defRPr sz="4000" u="sng">
                <a:solidFill>
                  <a:schemeClr val="accent2"/>
                </a:solidFill>
                <a:latin typeface="Arial Narrow" pitchFamily="34" charset="0"/>
              </a:defRPr>
            </a:lvl9pPr>
          </a:lstStyle>
          <a:p>
            <a:r>
              <a:rPr lang="en-CA" sz="3733" kern="0" dirty="0">
                <a:solidFill>
                  <a:srgbClr val="333399"/>
                </a:solidFill>
              </a:rPr>
              <a:t>Chronological Clustering</a:t>
            </a:r>
          </a:p>
        </p:txBody>
      </p:sp>
    </p:spTree>
    <p:extLst>
      <p:ext uri="{BB962C8B-B14F-4D97-AF65-F5344CB8AC3E}">
        <p14:creationId xmlns:p14="http://schemas.microsoft.com/office/powerpoint/2010/main" val="4312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390" y="706599"/>
            <a:ext cx="10993221" cy="502766"/>
          </a:xfrm>
          <a:prstGeom prst="rect">
            <a:avLst/>
          </a:prstGeom>
          <a:solidFill>
            <a:schemeClr val="bg1"/>
          </a:solidFill>
        </p:spPr>
        <p:txBody>
          <a:bodyPr wrap="square" rtlCol="0">
            <a:spAutoFit/>
          </a:bodyPr>
          <a:lstStyle/>
          <a:p>
            <a:pPr algn="ctr"/>
            <a:r>
              <a:rPr lang="en-CA" sz="2667" dirty="0"/>
              <a:t>Total zooplankton, Central and Northern Strait of Georgia, 1996 to 2024</a:t>
            </a:r>
          </a:p>
        </p:txBody>
      </p:sp>
      <p:pic>
        <p:nvPicPr>
          <p:cNvPr id="11" name="Picture 10">
            <a:extLst>
              <a:ext uri="{FF2B5EF4-FFF2-40B4-BE49-F238E27FC236}">
                <a16:creationId xmlns:a16="http://schemas.microsoft.com/office/drawing/2014/main" id="{17293EAE-160B-65C3-22C8-BA00EB380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19" y="1316766"/>
            <a:ext cx="9360363" cy="4671687"/>
          </a:xfrm>
          <a:prstGeom prst="rect">
            <a:avLst/>
          </a:prstGeom>
        </p:spPr>
      </p:pic>
      <p:sp>
        <p:nvSpPr>
          <p:cNvPr id="14" name="Rectangle 13">
            <a:extLst>
              <a:ext uri="{FF2B5EF4-FFF2-40B4-BE49-F238E27FC236}">
                <a16:creationId xmlns:a16="http://schemas.microsoft.com/office/drawing/2014/main" id="{7C3C7C99-DAB5-690B-17E2-0095319E6C57}"/>
              </a:ext>
            </a:extLst>
          </p:cNvPr>
          <p:cNvSpPr/>
          <p:nvPr/>
        </p:nvSpPr>
        <p:spPr>
          <a:xfrm>
            <a:off x="2255574" y="1796819"/>
            <a:ext cx="2784309"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40427703-1C96-B6C3-3AEB-74A09B6BC347}"/>
              </a:ext>
            </a:extLst>
          </p:cNvPr>
          <p:cNvSpPr/>
          <p:nvPr/>
        </p:nvSpPr>
        <p:spPr>
          <a:xfrm>
            <a:off x="5039883" y="1796819"/>
            <a:ext cx="2400267"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54E272CE-0CAD-9099-853A-94897804075E}"/>
              </a:ext>
            </a:extLst>
          </p:cNvPr>
          <p:cNvSpPr/>
          <p:nvPr/>
        </p:nvSpPr>
        <p:spPr>
          <a:xfrm>
            <a:off x="7434622" y="1796819"/>
            <a:ext cx="2789836" cy="37444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ight Arrow 27">
            <a:extLst>
              <a:ext uri="{FF2B5EF4-FFF2-40B4-BE49-F238E27FC236}">
                <a16:creationId xmlns:a16="http://schemas.microsoft.com/office/drawing/2014/main" id="{07C8C4D8-9165-1E57-C0AB-5EC475181A7A}"/>
              </a:ext>
            </a:extLst>
          </p:cNvPr>
          <p:cNvSpPr/>
          <p:nvPr/>
        </p:nvSpPr>
        <p:spPr>
          <a:xfrm rot="2453391">
            <a:off x="2872857" y="3100122"/>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ight Arrow 27">
            <a:extLst>
              <a:ext uri="{FF2B5EF4-FFF2-40B4-BE49-F238E27FC236}">
                <a16:creationId xmlns:a16="http://schemas.microsoft.com/office/drawing/2014/main" id="{56F80B72-EF0E-BBE8-EF1A-8606B3CA9FF6}"/>
              </a:ext>
            </a:extLst>
          </p:cNvPr>
          <p:cNvSpPr/>
          <p:nvPr/>
        </p:nvSpPr>
        <p:spPr>
          <a:xfrm rot="19423056">
            <a:off x="5473353" y="3136247"/>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ight Arrow 27">
            <a:extLst>
              <a:ext uri="{FF2B5EF4-FFF2-40B4-BE49-F238E27FC236}">
                <a16:creationId xmlns:a16="http://schemas.microsoft.com/office/drawing/2014/main" id="{5F80DA18-0916-2263-06A5-7E8A89ACF4CC}"/>
              </a:ext>
            </a:extLst>
          </p:cNvPr>
          <p:cNvSpPr/>
          <p:nvPr/>
        </p:nvSpPr>
        <p:spPr>
          <a:xfrm>
            <a:off x="8229477" y="2807368"/>
            <a:ext cx="1674508" cy="657757"/>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6">
            <a:extLst>
              <a:ext uri="{FF2B5EF4-FFF2-40B4-BE49-F238E27FC236}">
                <a16:creationId xmlns:a16="http://schemas.microsoft.com/office/drawing/2014/main" id="{4A2D23D5-BA9E-596E-94F5-166A40BD204B}"/>
              </a:ext>
            </a:extLst>
          </p:cNvPr>
          <p:cNvSpPr txBox="1">
            <a:spLocks/>
          </p:cNvSpPr>
          <p:nvPr/>
        </p:nvSpPr>
        <p:spPr>
          <a:xfrm>
            <a:off x="383366" y="68627"/>
            <a:ext cx="11425269" cy="651067"/>
          </a:xfrm>
          <a:prstGeom prst="rect">
            <a:avLst/>
          </a:prstGeom>
          <a:solidFill>
            <a:schemeClr val="bg1"/>
          </a:solidFill>
        </p:spPr>
        <p:txBody>
          <a:bodyPr/>
          <a:lstStyle>
            <a:lvl1pPr algn="ctr" rtl="0" eaLnBrk="1" fontAlgn="base" hangingPunct="1">
              <a:spcBef>
                <a:spcPct val="0"/>
              </a:spcBef>
              <a:spcAft>
                <a:spcPct val="0"/>
              </a:spcAft>
              <a:defRPr sz="4000" u="sng">
                <a:solidFill>
                  <a:schemeClr val="accent2"/>
                </a:solidFill>
                <a:latin typeface="+mj-lt"/>
                <a:ea typeface="+mj-ea"/>
                <a:cs typeface="+mj-cs"/>
              </a:defRPr>
            </a:lvl1pPr>
            <a:lvl2pPr algn="ctr" rtl="0" eaLnBrk="1" fontAlgn="base" hangingPunct="1">
              <a:spcBef>
                <a:spcPct val="0"/>
              </a:spcBef>
              <a:spcAft>
                <a:spcPct val="0"/>
              </a:spcAft>
              <a:defRPr sz="4000" u="sng">
                <a:solidFill>
                  <a:schemeClr val="accent2"/>
                </a:solidFill>
                <a:latin typeface="Arial Narrow" pitchFamily="34" charset="0"/>
              </a:defRPr>
            </a:lvl2pPr>
            <a:lvl3pPr algn="ctr" rtl="0" eaLnBrk="1" fontAlgn="base" hangingPunct="1">
              <a:spcBef>
                <a:spcPct val="0"/>
              </a:spcBef>
              <a:spcAft>
                <a:spcPct val="0"/>
              </a:spcAft>
              <a:defRPr sz="4000" u="sng">
                <a:solidFill>
                  <a:schemeClr val="accent2"/>
                </a:solidFill>
                <a:latin typeface="Arial Narrow" pitchFamily="34" charset="0"/>
              </a:defRPr>
            </a:lvl3pPr>
            <a:lvl4pPr algn="ctr" rtl="0" eaLnBrk="1" fontAlgn="base" hangingPunct="1">
              <a:spcBef>
                <a:spcPct val="0"/>
              </a:spcBef>
              <a:spcAft>
                <a:spcPct val="0"/>
              </a:spcAft>
              <a:defRPr sz="4000" u="sng">
                <a:solidFill>
                  <a:schemeClr val="accent2"/>
                </a:solidFill>
                <a:latin typeface="Arial Narrow" pitchFamily="34" charset="0"/>
              </a:defRPr>
            </a:lvl4pPr>
            <a:lvl5pPr algn="ctr" rtl="0" eaLnBrk="1" fontAlgn="base" hangingPunct="1">
              <a:spcBef>
                <a:spcPct val="0"/>
              </a:spcBef>
              <a:spcAft>
                <a:spcPct val="0"/>
              </a:spcAft>
              <a:defRPr sz="4000" u="sng">
                <a:solidFill>
                  <a:schemeClr val="accent2"/>
                </a:solidFill>
                <a:latin typeface="Arial Narrow" pitchFamily="34" charset="0"/>
              </a:defRPr>
            </a:lvl5pPr>
            <a:lvl6pPr marL="457200" algn="ctr" rtl="0" eaLnBrk="1" fontAlgn="base" hangingPunct="1">
              <a:spcBef>
                <a:spcPct val="0"/>
              </a:spcBef>
              <a:spcAft>
                <a:spcPct val="0"/>
              </a:spcAft>
              <a:defRPr sz="4000" u="sng">
                <a:solidFill>
                  <a:schemeClr val="accent2"/>
                </a:solidFill>
                <a:latin typeface="Arial Narrow" pitchFamily="34" charset="0"/>
              </a:defRPr>
            </a:lvl6pPr>
            <a:lvl7pPr marL="914400" algn="ctr" rtl="0" eaLnBrk="1" fontAlgn="base" hangingPunct="1">
              <a:spcBef>
                <a:spcPct val="0"/>
              </a:spcBef>
              <a:spcAft>
                <a:spcPct val="0"/>
              </a:spcAft>
              <a:defRPr sz="4000" u="sng">
                <a:solidFill>
                  <a:schemeClr val="accent2"/>
                </a:solidFill>
                <a:latin typeface="Arial Narrow" pitchFamily="34" charset="0"/>
              </a:defRPr>
            </a:lvl7pPr>
            <a:lvl8pPr marL="1371600" algn="ctr" rtl="0" eaLnBrk="1" fontAlgn="base" hangingPunct="1">
              <a:spcBef>
                <a:spcPct val="0"/>
              </a:spcBef>
              <a:spcAft>
                <a:spcPct val="0"/>
              </a:spcAft>
              <a:defRPr sz="4000" u="sng">
                <a:solidFill>
                  <a:schemeClr val="accent2"/>
                </a:solidFill>
                <a:latin typeface="Arial Narrow" pitchFamily="34" charset="0"/>
              </a:defRPr>
            </a:lvl8pPr>
            <a:lvl9pPr marL="1828800" algn="ctr" rtl="0" eaLnBrk="1" fontAlgn="base" hangingPunct="1">
              <a:spcBef>
                <a:spcPct val="0"/>
              </a:spcBef>
              <a:spcAft>
                <a:spcPct val="0"/>
              </a:spcAft>
              <a:defRPr sz="4000" u="sng">
                <a:solidFill>
                  <a:schemeClr val="accent2"/>
                </a:solidFill>
                <a:latin typeface="Arial Narrow" pitchFamily="34" charset="0"/>
              </a:defRPr>
            </a:lvl9pPr>
          </a:lstStyle>
          <a:p>
            <a:r>
              <a:rPr lang="en-CA" sz="3733" kern="0" dirty="0">
                <a:solidFill>
                  <a:srgbClr val="333399"/>
                </a:solidFill>
              </a:rPr>
              <a:t>Chronological Clustering</a:t>
            </a:r>
          </a:p>
        </p:txBody>
      </p:sp>
    </p:spTree>
    <p:extLst>
      <p:ext uri="{BB962C8B-B14F-4D97-AF65-F5344CB8AC3E}">
        <p14:creationId xmlns:p14="http://schemas.microsoft.com/office/powerpoint/2010/main" val="18648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172720" y="-789"/>
            <a:ext cx="12019280" cy="1325563"/>
          </a:xfrm>
        </p:spPr>
        <p:txBody>
          <a:bodyPr/>
          <a:lstStyle/>
          <a:p>
            <a:r>
              <a:rPr kumimoji="0" lang="en-US" sz="3600" b="1" i="0" u="none" strike="noStrike" kern="0" cap="none" spc="0" normalizeH="0" baseline="0" noProof="0" dirty="0">
                <a:ln>
                  <a:noFill/>
                </a:ln>
                <a:solidFill>
                  <a:srgbClr val="333399"/>
                </a:solidFill>
                <a:effectLst/>
                <a:uLnTx/>
                <a:uFillTx/>
                <a:latin typeface="Arial" panose="020B0604020202020204" pitchFamily="34" charset="0"/>
                <a:ea typeface="+mj-ea"/>
                <a:cs typeface="Arial" panose="020B0604020202020204" pitchFamily="34" charset="0"/>
              </a:rPr>
              <a:t>Primary and crustacean zooplankton production rates</a:t>
            </a:r>
            <a:endParaRPr lang="en-US" dirty="0"/>
          </a:p>
        </p:txBody>
      </p:sp>
      <p:grpSp>
        <p:nvGrpSpPr>
          <p:cNvPr id="3" name="Group 2">
            <a:extLst>
              <a:ext uri="{FF2B5EF4-FFF2-40B4-BE49-F238E27FC236}">
                <a16:creationId xmlns:a16="http://schemas.microsoft.com/office/drawing/2014/main" id="{DAA6CD82-9D5B-BE71-EAFD-2BCD6BA96A68}"/>
              </a:ext>
            </a:extLst>
          </p:cNvPr>
          <p:cNvGrpSpPr>
            <a:grpSpLocks noChangeAspect="1"/>
          </p:cNvGrpSpPr>
          <p:nvPr/>
        </p:nvGrpSpPr>
        <p:grpSpPr>
          <a:xfrm>
            <a:off x="472839" y="1515716"/>
            <a:ext cx="3047351" cy="4313220"/>
            <a:chOff x="13418751" y="17261244"/>
            <a:chExt cx="8465295" cy="11521605"/>
          </a:xfrm>
        </p:grpSpPr>
        <p:pic>
          <p:nvPicPr>
            <p:cNvPr id="4" name="Picture 3" descr="A screenshot of a map&#10;&#10;Description automatically generated">
              <a:extLst>
                <a:ext uri="{FF2B5EF4-FFF2-40B4-BE49-F238E27FC236}">
                  <a16:creationId xmlns:a16="http://schemas.microsoft.com/office/drawing/2014/main" id="{167C85BB-A3B3-A856-F65B-F1D382075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751" y="17261244"/>
              <a:ext cx="8465295" cy="11521605"/>
            </a:xfrm>
            <a:prstGeom prst="rect">
              <a:avLst/>
            </a:prstGeom>
          </p:spPr>
        </p:pic>
        <p:sp>
          <p:nvSpPr>
            <p:cNvPr id="5" name="Star: 5 Points 4">
              <a:extLst>
                <a:ext uri="{FF2B5EF4-FFF2-40B4-BE49-F238E27FC236}">
                  <a16:creationId xmlns:a16="http://schemas.microsoft.com/office/drawing/2014/main" id="{D6F9BA8D-2199-036B-8297-1C10E46D20B0}"/>
                </a:ext>
              </a:extLst>
            </p:cNvPr>
            <p:cNvSpPr/>
            <p:nvPr/>
          </p:nvSpPr>
          <p:spPr>
            <a:xfrm>
              <a:off x="15945542" y="1874116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AA375CC5-F556-2180-4270-00725E05DAEC}"/>
                </a:ext>
              </a:extLst>
            </p:cNvPr>
            <p:cNvSpPr/>
            <p:nvPr/>
          </p:nvSpPr>
          <p:spPr>
            <a:xfrm>
              <a:off x="14847599" y="20616356"/>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DAFEB1A3-7543-838C-7131-57477FDFD247}"/>
                </a:ext>
              </a:extLst>
            </p:cNvPr>
            <p:cNvSpPr/>
            <p:nvPr/>
          </p:nvSpPr>
          <p:spPr>
            <a:xfrm>
              <a:off x="15671456" y="1846135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7339020-89DC-CBD3-188C-AED2BCD555B8}"/>
                </a:ext>
              </a:extLst>
            </p:cNvPr>
            <p:cNvSpPr/>
            <p:nvPr/>
          </p:nvSpPr>
          <p:spPr>
            <a:xfrm>
              <a:off x="14869767" y="1783396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0C609B6-C37D-454E-4050-D813AE0F7E7F}"/>
                </a:ext>
              </a:extLst>
            </p:cNvPr>
            <p:cNvSpPr/>
            <p:nvPr/>
          </p:nvSpPr>
          <p:spPr>
            <a:xfrm>
              <a:off x="15671456" y="2126325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F021DF35-4053-FBE5-C663-E1666AD6B323}"/>
                </a:ext>
              </a:extLst>
            </p:cNvPr>
            <p:cNvSpPr/>
            <p:nvPr/>
          </p:nvSpPr>
          <p:spPr>
            <a:xfrm>
              <a:off x="15965284" y="21540140"/>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26FA6277-38AE-CE94-C08B-9B27407B2E62}"/>
                </a:ext>
              </a:extLst>
            </p:cNvPr>
            <p:cNvSpPr/>
            <p:nvPr/>
          </p:nvSpPr>
          <p:spPr>
            <a:xfrm>
              <a:off x="19097325" y="2051852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062D8667-F3C5-0328-D33D-76B6B567514B}"/>
                </a:ext>
              </a:extLst>
            </p:cNvPr>
            <p:cNvSpPr/>
            <p:nvPr/>
          </p:nvSpPr>
          <p:spPr>
            <a:xfrm>
              <a:off x="19874565" y="1847958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631F5009-042F-21AA-6AF5-49B5320A4918}"/>
                </a:ext>
              </a:extLst>
            </p:cNvPr>
            <p:cNvSpPr/>
            <p:nvPr/>
          </p:nvSpPr>
          <p:spPr>
            <a:xfrm>
              <a:off x="14847599" y="2341557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E9DD65F0-C38A-BF1F-13B4-7BC0053D031E}"/>
                </a:ext>
              </a:extLst>
            </p:cNvPr>
            <p:cNvSpPr/>
            <p:nvPr/>
          </p:nvSpPr>
          <p:spPr>
            <a:xfrm>
              <a:off x="15656908" y="2406514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7D21CDF1-1ED8-7709-4389-16C56A0763B4}"/>
                </a:ext>
              </a:extLst>
            </p:cNvPr>
            <p:cNvSpPr/>
            <p:nvPr/>
          </p:nvSpPr>
          <p:spPr>
            <a:xfrm>
              <a:off x="19900322" y="21181922"/>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1E20961E-4D73-A978-3E13-F9B6CC5B9BFC}"/>
                </a:ext>
              </a:extLst>
            </p:cNvPr>
            <p:cNvSpPr/>
            <p:nvPr/>
          </p:nvSpPr>
          <p:spPr>
            <a:xfrm>
              <a:off x="20144187" y="2145881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01D13F1A-8836-96C4-5C4A-C965E127BBAA}"/>
                </a:ext>
              </a:extLst>
            </p:cNvPr>
            <p:cNvSpPr/>
            <p:nvPr/>
          </p:nvSpPr>
          <p:spPr>
            <a:xfrm>
              <a:off x="20154833" y="18741167"/>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86965F4-2246-B128-818F-A17B4D4ABCFE}"/>
                </a:ext>
              </a:extLst>
            </p:cNvPr>
            <p:cNvSpPr/>
            <p:nvPr/>
          </p:nvSpPr>
          <p:spPr>
            <a:xfrm>
              <a:off x="19046411" y="1783396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3FB9460A-6116-4CE3-E842-101771363349}"/>
                </a:ext>
              </a:extLst>
            </p:cNvPr>
            <p:cNvSpPr/>
            <p:nvPr/>
          </p:nvSpPr>
          <p:spPr>
            <a:xfrm>
              <a:off x="15943808" y="2432067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5C3B4DEF-25DE-FF3C-3189-2D0680121871}"/>
                </a:ext>
              </a:extLst>
            </p:cNvPr>
            <p:cNvSpPr/>
            <p:nvPr/>
          </p:nvSpPr>
          <p:spPr>
            <a:xfrm>
              <a:off x="20154833" y="2432067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2A4F900C-84EF-51F4-7CF1-8094E0B1DB22}"/>
                </a:ext>
              </a:extLst>
            </p:cNvPr>
            <p:cNvSpPr/>
            <p:nvPr/>
          </p:nvSpPr>
          <p:spPr>
            <a:xfrm>
              <a:off x="14847599" y="2624707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FA0AC80-26BE-9AED-EE99-7966C65A2469}"/>
                </a:ext>
              </a:extLst>
            </p:cNvPr>
            <p:cNvSpPr/>
            <p:nvPr/>
          </p:nvSpPr>
          <p:spPr>
            <a:xfrm>
              <a:off x="19054060" y="26272728"/>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84B1D741-D53E-0097-6017-B0089AA26D86}"/>
                </a:ext>
              </a:extLst>
            </p:cNvPr>
            <p:cNvSpPr/>
            <p:nvPr/>
          </p:nvSpPr>
          <p:spPr>
            <a:xfrm>
              <a:off x="15671485" y="2689639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12B23ED3-E1D6-F8AD-E772-17F46FC4A1A6}"/>
                </a:ext>
              </a:extLst>
            </p:cNvPr>
            <p:cNvSpPr/>
            <p:nvPr/>
          </p:nvSpPr>
          <p:spPr>
            <a:xfrm>
              <a:off x="15967700" y="27225921"/>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34BAF52-E6F2-79A4-022D-29DE92E4CA1B}"/>
                </a:ext>
              </a:extLst>
            </p:cNvPr>
            <p:cNvSpPr/>
            <p:nvPr/>
          </p:nvSpPr>
          <p:spPr>
            <a:xfrm>
              <a:off x="19900572" y="2689639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4ABFE88E-B815-7E99-8CC1-D4F7BBFA9653}"/>
                </a:ext>
              </a:extLst>
            </p:cNvPr>
            <p:cNvSpPr/>
            <p:nvPr/>
          </p:nvSpPr>
          <p:spPr>
            <a:xfrm>
              <a:off x="20179638" y="27182545"/>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6AAC5548-B1FF-65FA-4E4A-E6462A83052C}"/>
                </a:ext>
              </a:extLst>
            </p:cNvPr>
            <p:cNvSpPr/>
            <p:nvPr/>
          </p:nvSpPr>
          <p:spPr>
            <a:xfrm>
              <a:off x="19073673" y="23357413"/>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80A71B57-C3BA-A74E-9C2E-CB7C764E5342}"/>
                </a:ext>
              </a:extLst>
            </p:cNvPr>
            <p:cNvSpPr/>
            <p:nvPr/>
          </p:nvSpPr>
          <p:spPr>
            <a:xfrm>
              <a:off x="19855722" y="23977769"/>
              <a:ext cx="144780" cy="162657"/>
            </a:xfrm>
            <a:prstGeom prst="star5">
              <a:avLst/>
            </a:prstGeom>
            <a:solidFill>
              <a:schemeClr val="bg1"/>
            </a:solidFill>
            <a:ln>
              <a:solidFill>
                <a:srgbClr val="FF4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A screenshot of a graph&#10;&#10;Description automatically generated">
            <a:extLst>
              <a:ext uri="{FF2B5EF4-FFF2-40B4-BE49-F238E27FC236}">
                <a16:creationId xmlns:a16="http://schemas.microsoft.com/office/drawing/2014/main" id="{6A4E02A2-55E2-FE67-DFEA-48F2279A4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142" y="1526027"/>
            <a:ext cx="3258591" cy="4306609"/>
          </a:xfrm>
          <a:prstGeom prst="rect">
            <a:avLst/>
          </a:prstGeom>
        </p:spPr>
      </p:pic>
      <p:sp>
        <p:nvSpPr>
          <p:cNvPr id="31" name="TextBox 30">
            <a:extLst>
              <a:ext uri="{FF2B5EF4-FFF2-40B4-BE49-F238E27FC236}">
                <a16:creationId xmlns:a16="http://schemas.microsoft.com/office/drawing/2014/main" id="{5806D763-D846-ECC2-6732-E6E8C50AAB7D}"/>
              </a:ext>
            </a:extLst>
          </p:cNvPr>
          <p:cNvSpPr txBox="1"/>
          <p:nvPr/>
        </p:nvSpPr>
        <p:spPr>
          <a:xfrm>
            <a:off x="3932720" y="1038737"/>
            <a:ext cx="2980313" cy="446892"/>
          </a:xfrm>
          <a:prstGeom prst="rect">
            <a:avLst/>
          </a:prstGeom>
          <a:solidFill>
            <a:schemeClr val="bg1"/>
          </a:solidFill>
        </p:spPr>
        <p:txBody>
          <a:bodyPr wrap="square" rtlCol="0">
            <a:spAutoFit/>
          </a:bodyPr>
          <a:lstStyle/>
          <a:p>
            <a:r>
              <a:rPr lang="en-US" b="1" i="1" dirty="0">
                <a:latin typeface="Arial" panose="020B0604020202020204" pitchFamily="34" charset="0"/>
                <a:cs typeface="Arial" panose="020B0604020202020204" pitchFamily="34" charset="0"/>
              </a:rPr>
              <a:t>BPR (mg C m</a:t>
            </a:r>
            <a:r>
              <a:rPr lang="en-US" b="1" i="1" baseline="30000" dirty="0">
                <a:latin typeface="Arial" panose="020B0604020202020204" pitchFamily="34" charset="0"/>
                <a:cs typeface="Arial" panose="020B0604020202020204" pitchFamily="34" charset="0"/>
              </a:rPr>
              <a:t>-3</a:t>
            </a:r>
            <a:r>
              <a:rPr lang="en-US" b="1" i="1" dirty="0">
                <a:latin typeface="Arial" panose="020B0604020202020204" pitchFamily="34" charset="0"/>
                <a:cs typeface="Arial" panose="020B0604020202020204" pitchFamily="34" charset="0"/>
              </a:rPr>
              <a:t> day</a:t>
            </a:r>
            <a:r>
              <a:rPr lang="en-US" b="1" i="1" baseline="30000"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a:t>
            </a:r>
          </a:p>
        </p:txBody>
      </p:sp>
      <p:sp>
        <p:nvSpPr>
          <p:cNvPr id="39" name="TextBox 38">
            <a:extLst>
              <a:ext uri="{FF2B5EF4-FFF2-40B4-BE49-F238E27FC236}">
                <a16:creationId xmlns:a16="http://schemas.microsoft.com/office/drawing/2014/main" id="{0566734A-1DF1-EB02-65A8-DB57760FF39D}"/>
              </a:ext>
            </a:extLst>
          </p:cNvPr>
          <p:cNvSpPr txBox="1"/>
          <p:nvPr/>
        </p:nvSpPr>
        <p:spPr>
          <a:xfrm>
            <a:off x="6772000" y="916274"/>
            <a:ext cx="5259937" cy="5693866"/>
          </a:xfrm>
          <a:prstGeom prst="rect">
            <a:avLst/>
          </a:prstGeom>
          <a:noFill/>
        </p:spPr>
        <p:txBody>
          <a:bodyPr wrap="square" rtlCol="0">
            <a:spAutoFit/>
          </a:bodyPr>
          <a:lstStyle/>
          <a:p>
            <a:r>
              <a:rPr lang="en-US" sz="2000" b="1" u="sng" dirty="0"/>
              <a:t>New monthly production rate measurements</a:t>
            </a:r>
            <a:r>
              <a:rPr lang="en-US" sz="2000" dirty="0"/>
              <a:t>:</a:t>
            </a:r>
          </a:p>
          <a:p>
            <a:endParaRPr lang="en-US" sz="2000" dirty="0"/>
          </a:p>
          <a:p>
            <a:pPr marL="342900" indent="-342900">
              <a:buFont typeface="Arial" panose="020B0604020202020204" pitchFamily="34" charset="0"/>
              <a:buChar char="•"/>
            </a:pPr>
            <a:r>
              <a:rPr lang="en-US" sz="2000" b="1" dirty="0"/>
              <a:t>Primary production rates (GPP):</a:t>
            </a:r>
          </a:p>
          <a:p>
            <a:pPr marL="800100" lvl="1" indent="-342900">
              <a:buFont typeface="Wingdings" panose="05000000000000000000" pitchFamily="2" charset="2"/>
              <a:buChar char="Ø"/>
            </a:pPr>
            <a:r>
              <a:rPr lang="en-US" dirty="0"/>
              <a:t>Single turnover active fluorescence</a:t>
            </a:r>
          </a:p>
          <a:p>
            <a:pPr marL="800100" lvl="1" indent="-342900">
              <a:buFont typeface="Wingdings" panose="05000000000000000000" pitchFamily="2" charset="2"/>
              <a:buChar char="Ø"/>
            </a:pPr>
            <a:r>
              <a:rPr lang="en-US" dirty="0"/>
              <a:t>Surface measurements at all stations</a:t>
            </a:r>
          </a:p>
          <a:p>
            <a:pPr marL="800100" lvl="1" indent="-342900">
              <a:buFont typeface="Wingdings" panose="05000000000000000000" pitchFamily="2" charset="2"/>
              <a:buChar char="Ø"/>
            </a:pPr>
            <a:r>
              <a:rPr lang="en-US" dirty="0"/>
              <a:t>Euphotic zone at three northern and central stations (    )</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Crustacean zooplankton production rate (BPR):</a:t>
            </a:r>
          </a:p>
          <a:p>
            <a:pPr marL="800100" lvl="1" indent="-342900">
              <a:buFont typeface="Wingdings" panose="05000000000000000000" pitchFamily="2" charset="2"/>
              <a:buChar char="Ø"/>
            </a:pPr>
            <a:r>
              <a:rPr lang="en-US" dirty="0" err="1"/>
              <a:t>Chitobiase</a:t>
            </a:r>
            <a:r>
              <a:rPr lang="en-US" dirty="0"/>
              <a:t> method (Sastri &amp; Dower 2009)</a:t>
            </a:r>
          </a:p>
          <a:p>
            <a:pPr marL="800100" lvl="1" indent="-342900">
              <a:buFont typeface="Wingdings" panose="05000000000000000000" pitchFamily="2" charset="2"/>
              <a:buChar char="Ø"/>
            </a:pPr>
            <a:r>
              <a:rPr lang="en-US" dirty="0"/>
              <a:t>Full water column at three northern and central stations</a:t>
            </a:r>
          </a:p>
          <a:p>
            <a:pPr marL="800100" lvl="1"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b="1" dirty="0"/>
              <a:t>Trophic transfer efficiency (%)</a:t>
            </a:r>
            <a:r>
              <a:rPr lang="en-US" sz="2000" dirty="0"/>
              <a:t>: </a:t>
            </a:r>
            <a:endParaRPr lang="en-US" dirty="0"/>
          </a:p>
          <a:p>
            <a:pPr marL="800100" lvl="1" indent="-342900">
              <a:buFont typeface="Wingdings" panose="05000000000000000000" pitchFamily="2" charset="2"/>
              <a:buChar char="Ø"/>
            </a:pPr>
            <a:r>
              <a:rPr lang="en-US" dirty="0"/>
              <a:t>Energy transfer between phytoplankton and zooplankton</a:t>
            </a:r>
          </a:p>
          <a:p>
            <a:pPr marL="800100" lvl="1" indent="-342900">
              <a:buFont typeface="Wingdings" panose="05000000000000000000" pitchFamily="2" charset="2"/>
              <a:buChar char="Ø"/>
            </a:pPr>
            <a:r>
              <a:rPr lang="en-US" dirty="0"/>
              <a:t>TTE varies </a:t>
            </a:r>
            <a:r>
              <a:rPr lang="en-US" u="sng" dirty="0"/>
              <a:t>seasonally</a:t>
            </a:r>
            <a:r>
              <a:rPr lang="en-US" dirty="0"/>
              <a:t>: 3-37%</a:t>
            </a:r>
          </a:p>
          <a:p>
            <a:pPr lvl="1"/>
            <a:endParaRPr lang="en-US" dirty="0"/>
          </a:p>
        </p:txBody>
      </p:sp>
      <p:sp>
        <p:nvSpPr>
          <p:cNvPr id="40" name="TextBox 39">
            <a:extLst>
              <a:ext uri="{FF2B5EF4-FFF2-40B4-BE49-F238E27FC236}">
                <a16:creationId xmlns:a16="http://schemas.microsoft.com/office/drawing/2014/main" id="{9E713A17-D27F-293E-FF7A-743BCDB5F9EF}"/>
              </a:ext>
            </a:extLst>
          </p:cNvPr>
          <p:cNvSpPr txBox="1"/>
          <p:nvPr/>
        </p:nvSpPr>
        <p:spPr>
          <a:xfrm>
            <a:off x="764980" y="1044357"/>
            <a:ext cx="2576531" cy="369332"/>
          </a:xfrm>
          <a:prstGeom prst="rect">
            <a:avLst/>
          </a:prstGeom>
          <a:solidFill>
            <a:schemeClr val="bg1"/>
          </a:solidFill>
        </p:spPr>
        <p:txBody>
          <a:bodyPr wrap="square" rtlCol="0">
            <a:spAutoFit/>
          </a:bodyPr>
          <a:lstStyle/>
          <a:p>
            <a:r>
              <a:rPr lang="en-US" b="1" i="1" dirty="0">
                <a:latin typeface="Arial" panose="020B0604020202020204" pitchFamily="34" charset="0"/>
                <a:cs typeface="Arial" panose="020B0604020202020204" pitchFamily="34" charset="0"/>
              </a:rPr>
              <a:t>GPP (mmol C m</a:t>
            </a:r>
            <a:r>
              <a:rPr lang="en-US" b="1" i="1" baseline="30000" dirty="0">
                <a:latin typeface="Arial" panose="020B0604020202020204" pitchFamily="34" charset="0"/>
                <a:cs typeface="Arial" panose="020B0604020202020204" pitchFamily="34" charset="0"/>
              </a:rPr>
              <a:t>-3</a:t>
            </a:r>
            <a:r>
              <a:rPr lang="en-US" b="1" i="1" dirty="0">
                <a:latin typeface="Arial" panose="020B0604020202020204" pitchFamily="34" charset="0"/>
                <a:cs typeface="Arial" panose="020B0604020202020204" pitchFamily="34" charset="0"/>
              </a:rPr>
              <a:t> hr</a:t>
            </a:r>
            <a:r>
              <a:rPr lang="en-US" b="1" i="1" baseline="30000" dirty="0">
                <a:latin typeface="Arial" panose="020B0604020202020204" pitchFamily="34" charset="0"/>
                <a:cs typeface="Arial" panose="020B0604020202020204" pitchFamily="34" charset="0"/>
              </a:rPr>
              <a:t>-1</a:t>
            </a:r>
            <a:r>
              <a:rPr lang="en-US" b="1" i="1" dirty="0">
                <a:latin typeface="Arial" panose="020B0604020202020204" pitchFamily="34" charset="0"/>
                <a:cs typeface="Arial" panose="020B0604020202020204" pitchFamily="34" charset="0"/>
              </a:rPr>
              <a:t>)</a:t>
            </a:r>
          </a:p>
        </p:txBody>
      </p:sp>
      <p:sp>
        <p:nvSpPr>
          <p:cNvPr id="29" name="Star: 5 Points 28">
            <a:extLst>
              <a:ext uri="{FF2B5EF4-FFF2-40B4-BE49-F238E27FC236}">
                <a16:creationId xmlns:a16="http://schemas.microsoft.com/office/drawing/2014/main" id="{C9841380-BCC7-6B2C-FE02-3A8ED24BB1F8}"/>
              </a:ext>
            </a:extLst>
          </p:cNvPr>
          <p:cNvSpPr/>
          <p:nvPr/>
        </p:nvSpPr>
        <p:spPr>
          <a:xfrm>
            <a:off x="8510698" y="2734445"/>
            <a:ext cx="189706" cy="194995"/>
          </a:xfrm>
          <a:prstGeom prst="star5">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087619A-A020-26C5-1037-122FF4C0D8EE}"/>
              </a:ext>
            </a:extLst>
          </p:cNvPr>
          <p:cNvSpPr txBox="1"/>
          <p:nvPr/>
        </p:nvSpPr>
        <p:spPr>
          <a:xfrm>
            <a:off x="196880" y="6488668"/>
            <a:ext cx="7067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Kafrissen et al. 2024, 2025 State of the Pacific Ocean</a:t>
            </a:r>
          </a:p>
        </p:txBody>
      </p:sp>
    </p:spTree>
    <p:extLst>
      <p:ext uri="{BB962C8B-B14F-4D97-AF65-F5344CB8AC3E}">
        <p14:creationId xmlns:p14="http://schemas.microsoft.com/office/powerpoint/2010/main" val="429431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F1A8-000A-0868-B0E3-8DCCA61A014E}"/>
              </a:ext>
            </a:extLst>
          </p:cNvPr>
          <p:cNvSpPr>
            <a:spLocks noGrp="1"/>
          </p:cNvSpPr>
          <p:nvPr>
            <p:ph type="title"/>
          </p:nvPr>
        </p:nvSpPr>
        <p:spPr>
          <a:xfrm>
            <a:off x="315459" y="-116025"/>
            <a:ext cx="10515600" cy="1325563"/>
          </a:xfrm>
        </p:spPr>
        <p:txBody>
          <a:bodyPr/>
          <a:lstStyle/>
          <a:p>
            <a:r>
              <a:rPr kumimoji="0" lang="en-US" sz="3600" b="1" i="0" u="none" strike="noStrike" kern="0" cap="none" spc="0" normalizeH="0" baseline="0" noProof="0" dirty="0">
                <a:ln>
                  <a:noFill/>
                </a:ln>
                <a:solidFill>
                  <a:srgbClr val="333399"/>
                </a:solidFill>
                <a:effectLst/>
                <a:uLnTx/>
                <a:uFillTx/>
                <a:latin typeface="Arial" panose="020B0604020202020204" pitchFamily="34" charset="0"/>
                <a:ea typeface="+mj-ea"/>
                <a:cs typeface="Arial" panose="020B0604020202020204" pitchFamily="34" charset="0"/>
              </a:rPr>
              <a:t>Phytoplankton Pigments: 2015-2019</a:t>
            </a:r>
            <a:endParaRPr lang="en-US" dirty="0"/>
          </a:p>
        </p:txBody>
      </p:sp>
      <p:pic>
        <p:nvPicPr>
          <p:cNvPr id="9" name="Picture 8">
            <a:extLst>
              <a:ext uri="{FF2B5EF4-FFF2-40B4-BE49-F238E27FC236}">
                <a16:creationId xmlns:a16="http://schemas.microsoft.com/office/drawing/2014/main" id="{5AD31B18-0F73-F4CA-45BD-0FEE94DF8A1A}"/>
              </a:ext>
            </a:extLst>
          </p:cNvPr>
          <p:cNvPicPr>
            <a:picLocks noChangeAspect="1"/>
          </p:cNvPicPr>
          <p:nvPr/>
        </p:nvPicPr>
        <p:blipFill rotWithShape="1">
          <a:blip r:embed="rId2"/>
          <a:srcRect l="1622" r="31928"/>
          <a:stretch/>
        </p:blipFill>
        <p:spPr>
          <a:xfrm>
            <a:off x="546653" y="972803"/>
            <a:ext cx="3749040" cy="5348462"/>
          </a:xfrm>
          <a:prstGeom prst="rect">
            <a:avLst/>
          </a:prstGeom>
        </p:spPr>
      </p:pic>
      <p:pic>
        <p:nvPicPr>
          <p:cNvPr id="4" name="Picture 3">
            <a:extLst>
              <a:ext uri="{FF2B5EF4-FFF2-40B4-BE49-F238E27FC236}">
                <a16:creationId xmlns:a16="http://schemas.microsoft.com/office/drawing/2014/main" id="{8619FBD0-2638-F601-6C44-B6078A96C6CA}"/>
              </a:ext>
            </a:extLst>
          </p:cNvPr>
          <p:cNvPicPr>
            <a:picLocks noChangeAspect="1"/>
          </p:cNvPicPr>
          <p:nvPr/>
        </p:nvPicPr>
        <p:blipFill>
          <a:blip r:embed="rId3"/>
          <a:stretch>
            <a:fillRect/>
          </a:stretch>
        </p:blipFill>
        <p:spPr>
          <a:xfrm>
            <a:off x="4775200" y="829110"/>
            <a:ext cx="6673194" cy="2400635"/>
          </a:xfrm>
          <a:prstGeom prst="rect">
            <a:avLst/>
          </a:prstGeom>
        </p:spPr>
      </p:pic>
      <p:sp>
        <p:nvSpPr>
          <p:cNvPr id="11" name="TextBox 10">
            <a:extLst>
              <a:ext uri="{FF2B5EF4-FFF2-40B4-BE49-F238E27FC236}">
                <a16:creationId xmlns:a16="http://schemas.microsoft.com/office/drawing/2014/main" id="{86114F6A-6C48-E8D0-DD40-F0F51788A06F}"/>
              </a:ext>
            </a:extLst>
          </p:cNvPr>
          <p:cNvSpPr txBox="1"/>
          <p:nvPr/>
        </p:nvSpPr>
        <p:spPr>
          <a:xfrm>
            <a:off x="4619709" y="3425782"/>
            <a:ext cx="6553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Biweekly-monthly surface and 5m sampling for phytoplankton pigments (2015-2019, present) throughout the Salish Sea monitoring area</a:t>
            </a:r>
          </a:p>
          <a:p>
            <a:pPr marL="285750" indent="-285750">
              <a:buFont typeface="Arial" panose="020B0604020202020204" pitchFamily="34" charset="0"/>
              <a:buChar char="•"/>
            </a:pPr>
            <a:r>
              <a:rPr lang="en-US" sz="2000" dirty="0"/>
              <a:t>Developed a region-specific CHEMTAX matrix validated with microscopy </a:t>
            </a:r>
          </a:p>
          <a:p>
            <a:pPr marL="285750" indent="-285750">
              <a:buFont typeface="Arial" panose="020B0604020202020204" pitchFamily="34" charset="0"/>
              <a:buChar char="•"/>
            </a:pPr>
            <a:r>
              <a:rPr lang="en-US" sz="2000" dirty="0"/>
              <a:t>Characterized regional variability of seasonal cycle relative to stratification and nutrient availability</a:t>
            </a:r>
          </a:p>
          <a:p>
            <a:pPr marL="285750" indent="-285750">
              <a:buFont typeface="Arial" panose="020B0604020202020204" pitchFamily="34" charset="0"/>
              <a:buChar char="•"/>
            </a:pPr>
            <a:r>
              <a:rPr lang="en-US" sz="2000" dirty="0"/>
              <a:t>Developed a ‘bioregionalization’ of phytoplankton communities for the Salish Sea</a:t>
            </a:r>
          </a:p>
        </p:txBody>
      </p:sp>
    </p:spTree>
    <p:extLst>
      <p:ext uri="{BB962C8B-B14F-4D97-AF65-F5344CB8AC3E}">
        <p14:creationId xmlns:p14="http://schemas.microsoft.com/office/powerpoint/2010/main" val="2274158781"/>
      </p:ext>
    </p:extLst>
  </p:cSld>
  <p:clrMapOvr>
    <a:masterClrMapping/>
  </p:clrMapOvr>
</p:sld>
</file>

<file path=ppt/theme/theme1.xml><?xml version="1.0" encoding="utf-8"?>
<a:theme xmlns:a="http://schemas.openxmlformats.org/drawingml/2006/main" name="powerpoint_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917</Words>
  <Application>Microsoft Office PowerPoint</Application>
  <PresentationFormat>Widescreen</PresentationFormat>
  <Paragraphs>120</Paragraphs>
  <Slides>12</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Arial Narrow</vt:lpstr>
      <vt:lpstr>Calibri</vt:lpstr>
      <vt:lpstr>Calibri Light</vt:lpstr>
      <vt:lpstr>Helvetica-Bold</vt:lpstr>
      <vt:lpstr>OpenSans</vt:lpstr>
      <vt:lpstr>Symbol</vt:lpstr>
      <vt:lpstr>Wingdings</vt:lpstr>
      <vt:lpstr>powerpoint_e</vt:lpstr>
      <vt:lpstr>Office Theme</vt:lpstr>
      <vt:lpstr>1_Office Theme</vt:lpstr>
      <vt:lpstr>2_Office Theme</vt:lpstr>
      <vt:lpstr> Monitoring plankton productivity and diversity in the Salish Sea </vt:lpstr>
      <vt:lpstr>PowerPoint Presentation</vt:lpstr>
      <vt:lpstr>PowerPoint Presentation</vt:lpstr>
      <vt:lpstr>PowerPoint Presentation</vt:lpstr>
      <vt:lpstr>PowerPoint Presentation</vt:lpstr>
      <vt:lpstr>PowerPoint Presentation</vt:lpstr>
      <vt:lpstr>PowerPoint Presentation</vt:lpstr>
      <vt:lpstr>Primary and crustacean zooplankton production rates</vt:lpstr>
      <vt:lpstr>Phytoplankton Pigments: 2015-2019</vt:lpstr>
      <vt:lpstr>Summary and ONC infrastructure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DFO Canada’s plankton monitoring programs and time series in coastal British Columbia, Canada</dc:title>
  <dc:creator>Sastri, Akash</dc:creator>
  <cp:lastModifiedBy>Sastri, Akash (DFO/MPO)</cp:lastModifiedBy>
  <cp:revision>43</cp:revision>
  <dcterms:created xsi:type="dcterms:W3CDTF">2024-03-14T02:07:39Z</dcterms:created>
  <dcterms:modified xsi:type="dcterms:W3CDTF">2025-07-14T19:49:48Z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e6cdb53-fd15-486d-84de-c510e3a62203_Enabled">
    <vt:lpwstr>true</vt:lpwstr>
  </property>
  <property fmtid="{D5CDD505-2E9C-101B-9397-08002B2CF9AE}" pid="3" name="MSIP_Label_4e6cdb53-fd15-486d-84de-c510e3a62203_SetDate">
    <vt:lpwstr>2025-07-11T15:28:08Z</vt:lpwstr>
  </property>
  <property fmtid="{D5CDD505-2E9C-101B-9397-08002B2CF9AE}" pid="4" name="MSIP_Label_4e6cdb53-fd15-486d-84de-c510e3a62203_Method">
    <vt:lpwstr>Standard</vt:lpwstr>
  </property>
  <property fmtid="{D5CDD505-2E9C-101B-9397-08002B2CF9AE}" pid="5" name="MSIP_Label_4e6cdb53-fd15-486d-84de-c510e3a62203_Name">
    <vt:lpwstr>UNCLASSIFIED - NON-CLASSIFIÉ</vt:lpwstr>
  </property>
  <property fmtid="{D5CDD505-2E9C-101B-9397-08002B2CF9AE}" pid="6" name="MSIP_Label_4e6cdb53-fd15-486d-84de-c510e3a62203_SiteId">
    <vt:lpwstr>1594fdae-a1d9-4405-915d-011467234338</vt:lpwstr>
  </property>
  <property fmtid="{D5CDD505-2E9C-101B-9397-08002B2CF9AE}" pid="7" name="MSIP_Label_4e6cdb53-fd15-486d-84de-c510e3a62203_ActionId">
    <vt:lpwstr>de2294b4-5d27-45fa-82dd-a77ad9de525b</vt:lpwstr>
  </property>
  <property fmtid="{D5CDD505-2E9C-101B-9397-08002B2CF9AE}" pid="8" name="MSIP_Label_4e6cdb53-fd15-486d-84de-c510e3a62203_ContentBits">
    <vt:lpwstr>1</vt:lpwstr>
  </property>
  <property fmtid="{D5CDD505-2E9C-101B-9397-08002B2CF9AE}" pid="9" name="ClassificationContentMarkingHeaderLocations">
    <vt:lpwstr>powerpoint_e:4\Office Theme:8\1_Office Theme:8\2_Office Theme:8</vt:lpwstr>
  </property>
  <property fmtid="{D5CDD505-2E9C-101B-9397-08002B2CF9AE}" pid="10" name="ClassificationContentMarkingHeaderText">
    <vt:lpwstr>Unclassified - Non-Classifié</vt:lpwstr>
  </property>
</Properties>
</file>