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1" r:id="rId2"/>
    <p:sldMasterId id="2147483733" r:id="rId3"/>
  </p:sldMasterIdLst>
  <p:notesMasterIdLst>
    <p:notesMasterId r:id="rId14"/>
  </p:notesMasterIdLst>
  <p:sldIdLst>
    <p:sldId id="272" r:id="rId4"/>
    <p:sldId id="257" r:id="rId5"/>
    <p:sldId id="273" r:id="rId6"/>
    <p:sldId id="258" r:id="rId7"/>
    <p:sldId id="259" r:id="rId8"/>
    <p:sldId id="260" r:id="rId9"/>
    <p:sldId id="274" r:id="rId10"/>
    <p:sldId id="261" r:id="rId11"/>
    <p:sldId id="262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7" autoAdjust="0"/>
    <p:restoredTop sz="95387" autoAdjust="0"/>
  </p:normalViewPr>
  <p:slideViewPr>
    <p:cSldViewPr>
      <p:cViewPr varScale="1">
        <p:scale>
          <a:sx n="61" d="100"/>
          <a:sy n="61" d="100"/>
        </p:scale>
        <p:origin x="820" y="64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536C8-239F-4F79-BF1E-2EC662BD8CF9}" type="datetimeFigureOut">
              <a:rPr lang="en-US" smtClean="0"/>
              <a:pPr/>
              <a:t>7/13/2025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4B941-57FC-4920-989E-89154C89A81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3278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14B941-57FC-4920-989E-89154C89A819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074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2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632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6651" y="1125538"/>
            <a:ext cx="2743200" cy="4895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7051" y="1125538"/>
            <a:ext cx="8026400" cy="4895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470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A53EF-7D25-47D5-82FD-A6AAF6B502A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559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E79D5-D7DF-429D-B317-76B8D9181D9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2574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C30C9-27E4-45D2-B311-8C2D69202EC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2736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6C4DF-F731-4411-9414-75517E6C493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8732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382E4-57F5-4E39-9D5F-9D28B6B980A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9409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83B86-FA28-4A0C-99D8-B1A86C34D3C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6626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9D094-C1E2-457F-8F91-5F28F5E8031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6268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30F66-E928-4496-A3E5-8FAC6A4798D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890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3591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BCF13-DCC1-433D-9702-C6042C44ABE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0385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5D69E-0C23-46D9-BC66-6CB57D2FFD1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941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E8961-0E9D-40F8-AFF1-103F2B068FB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6777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34290" indent="0" algn="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AA53EF-7D25-47D5-82FD-A6AAF6B502AF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5743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9E79D5-D7DF-429D-B317-76B8D9181D99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2690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C30C9-27E4-45D2-B311-8C2D69202ECA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986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6C4DF-F731-4411-9414-75517E6C493E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551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0" y="1859762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514600"/>
            <a:ext cx="5389033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382E4-57F5-4E39-9D5F-9D28B6B980A8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8435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983B86-FA28-4A0C-99D8-B1A86C34D3CC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3738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9D094-C1E2-457F-8F91-5F28F5E80319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403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1600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130F66-E928-4496-A3E5-8FAC6A4798DF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838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5"/>
            <a:ext cx="812800" cy="365125"/>
          </a:xfrm>
        </p:spPr>
        <p:txBody>
          <a:bodyPr/>
          <a:lstStyle/>
          <a:p>
            <a:pPr>
              <a:defRPr/>
            </a:pPr>
            <a:fld id="{692BCF13-DCC1-433D-9702-C6042C44ABE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30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35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5D69E-0C23-46D9-BC66-6CB57D2FFD1B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5928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E8961-0E9D-40F8-AFF1-103F2B068FBA}" type="slidenum">
              <a:rPr lang="en-CA" smtClean="0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636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4" y="2205038"/>
            <a:ext cx="5369983" cy="3816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233" y="2205038"/>
            <a:ext cx="5369984" cy="3816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250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185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09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979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81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ot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7293"/>
            <a:ext cx="121920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1125543"/>
            <a:ext cx="109728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4" y="2205038"/>
            <a:ext cx="1094316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56667" y="6408738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fld id="{41972EE7-3470-45F0-B99B-A7A0658C049B}" type="slidenum">
              <a:rPr lang="en-CA" smtClean="0"/>
              <a:pPr/>
              <a:t>‹#›</a:t>
            </a:fld>
            <a:endParaRPr lang="en-CA"/>
          </a:p>
        </p:txBody>
      </p:sp>
      <p:pic>
        <p:nvPicPr>
          <p:cNvPr id="1030" name="Picture 6" descr="header_cropp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B37D9-B019-14D6-9611-BAEBEA7EDAC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463213" y="63500"/>
            <a:ext cx="1700212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Non-Classifié</a:t>
            </a:r>
          </a:p>
        </p:txBody>
      </p:sp>
    </p:spTree>
    <p:extLst>
      <p:ext uri="{BB962C8B-B14F-4D97-AF65-F5344CB8AC3E}">
        <p14:creationId xmlns:p14="http://schemas.microsoft.com/office/powerpoint/2010/main" val="300535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Arial Narrow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Arial Narrow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Arial Narrow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Arial Narrow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Arial Narrow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Arial Narrow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Arial Narrow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000" u="sng">
          <a:solidFill>
            <a:schemeClr val="accent2"/>
          </a:solidFill>
          <a:latin typeface="Arial Narrow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51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51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51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8252ED12-0F4B-4304-806C-54164B5CC3D3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2CCA1-B6FD-6A38-944D-11ED5815864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463213" y="63500"/>
            <a:ext cx="1700212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Non-Classifié</a:t>
            </a:r>
          </a:p>
        </p:txBody>
      </p:sp>
    </p:spTree>
    <p:extLst>
      <p:ext uri="{BB962C8B-B14F-4D97-AF65-F5344CB8AC3E}">
        <p14:creationId xmlns:p14="http://schemas.microsoft.com/office/powerpoint/2010/main" val="485553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5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5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49BBC1-1B89-4796-A1A8-0B16089B938B}" type="slidenum">
              <a:rPr lang="en-CA" smtClean="0"/>
              <a:t>‹#›</a:t>
            </a:fld>
            <a:endParaRPr lang="en-CA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62DA9B3-859C-C7DA-4B7B-D43B0FDE606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463213" y="63500"/>
            <a:ext cx="1700212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Non-Classifié</a:t>
            </a:r>
          </a:p>
        </p:txBody>
      </p:sp>
    </p:spTree>
    <p:extLst>
      <p:ext uri="{BB962C8B-B14F-4D97-AF65-F5344CB8AC3E}">
        <p14:creationId xmlns:p14="http://schemas.microsoft.com/office/powerpoint/2010/main" val="398342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1" latinLnBrk="0" hangingPunct="1">
        <a:spcBef>
          <a:spcPct val="0"/>
        </a:spcBef>
        <a:buNone/>
        <a:defRPr kumimoji="0" sz="375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1124744"/>
            <a:ext cx="8352928" cy="792088"/>
          </a:xfrm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algn="ctr" defTabSz="634987" fontAlgn="auto">
              <a:spcAft>
                <a:spcPts val="0"/>
              </a:spcAft>
              <a:buClr>
                <a:srgbClr val="4472C4"/>
              </a:buClr>
              <a:defRPr/>
            </a:pPr>
            <a:r>
              <a:rPr lang="en-US" sz="2400" b="1" u="none" kern="1200" spc="-83" dirty="0">
                <a:solidFill>
                  <a:srgbClr val="103D72"/>
                </a:solidFill>
                <a:latin typeface="Calibri" panose="020F0502020204030204"/>
                <a:ea typeface="Cambria" charset="0"/>
                <a:sym typeface="Arial"/>
              </a:rPr>
              <a:t>Active acoustics monitoring in the Salish Sea: Pacific hake, Pacific herring, euphausiids</a:t>
            </a:r>
            <a:r>
              <a:rPr lang="en-US" sz="2400" b="1" spc="-83" dirty="0">
                <a:solidFill>
                  <a:srgbClr val="103D72"/>
                </a:solidFill>
                <a:latin typeface="Calibri" panose="020F0502020204030204"/>
                <a:ea typeface="Cambria" charset="0"/>
                <a:sym typeface="Arial"/>
              </a:rPr>
              <a:t>, and everything in-between</a:t>
            </a:r>
            <a:endParaRPr lang="en-US" sz="2400" b="1" u="none" kern="1200" spc="-83" dirty="0">
              <a:solidFill>
                <a:srgbClr val="103D72"/>
              </a:solidFill>
              <a:latin typeface="Calibri" panose="020F0502020204030204"/>
              <a:ea typeface="Cambria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57" y="2852936"/>
            <a:ext cx="4224468" cy="316835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31504" y="2636912"/>
            <a:ext cx="6264696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0840" algn="l" rtl="0">
              <a:lnSpc>
                <a:spcPct val="95000"/>
              </a:lnSpc>
              <a:spcBef>
                <a:spcPts val="1167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2240"/>
              <a:buFont typeface="Arial" panose="020B0604020202020204" pitchFamily="34" charset="0"/>
              <a:buChar char="•"/>
              <a:defRPr sz="2800" b="0" i="0" u="none" strike="noStrike" cap="none">
                <a:solidFill>
                  <a:srgbClr val="7F7F7F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1600"/>
              <a:buFont typeface="Arial" panose="020B0604020202020204" pitchFamily="34" charset="0"/>
              <a:buChar char="•"/>
              <a:defRPr sz="1600" b="0" i="0" u="none" strike="noStrike" cap="none">
                <a:solidFill>
                  <a:srgbClr val="7F7F7F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14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7F7F7F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14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7F7F7F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ts val="1400"/>
              <a:buFont typeface="Arial" panose="020B0604020202020204" pitchFamily="34" charset="0"/>
              <a:buChar char="•"/>
              <a:defRPr sz="1400" b="0" i="0" u="none" strike="noStrike" cap="none">
                <a:solidFill>
                  <a:srgbClr val="7F7F7F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defRPr>
            </a:lvl5pPr>
            <a:lvl6pPr marL="2743200" marR="0" lvl="5" indent="-302704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167"/>
              <a:buFont typeface="Noto Sans Symbols"/>
              <a:buChar char="●"/>
              <a:defRPr sz="1167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302704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167"/>
              <a:buFont typeface="Noto Sans Symbols"/>
              <a:buChar char="●"/>
              <a:defRPr sz="1167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02704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167"/>
              <a:buFont typeface="Noto Sans Symbols"/>
              <a:buChar char="●"/>
              <a:defRPr sz="1167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02704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167"/>
              <a:buFont typeface="Noto Sans Symbols"/>
              <a:buChar char="●"/>
              <a:defRPr sz="1167" b="0" i="0" u="none" strike="noStrike" cap="none">
                <a:solidFill>
                  <a:srgbClr val="262626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5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US" sz="2100" dirty="0">
                <a:solidFill>
                  <a:srgbClr val="44546A"/>
                </a:solidFill>
              </a:rPr>
              <a:t>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44546A"/>
              </a:buClr>
              <a:buNone/>
            </a:pPr>
            <a:endParaRPr lang="en-US" sz="2100" dirty="0">
              <a:solidFill>
                <a:srgbClr val="44546A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44546A"/>
              </a:buClr>
              <a:buNone/>
            </a:pPr>
            <a:endParaRPr lang="en-US" sz="2100" dirty="0">
              <a:solidFill>
                <a:srgbClr val="44546A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44546A"/>
              </a:buClr>
              <a:buNone/>
            </a:pPr>
            <a:endParaRPr lang="en-US" sz="2100" dirty="0">
              <a:solidFill>
                <a:srgbClr val="44546A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44546A"/>
              </a:buClr>
              <a:buNone/>
            </a:pPr>
            <a:endParaRPr lang="en-US" sz="2100" dirty="0">
              <a:solidFill>
                <a:srgbClr val="44546A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44546A"/>
              </a:buClr>
              <a:buNone/>
            </a:pPr>
            <a:r>
              <a:rPr lang="en-US" sz="2100" b="1" dirty="0">
                <a:solidFill>
                  <a:srgbClr val="44546A"/>
                </a:solidFill>
              </a:rPr>
              <a:t>NWFSC</a:t>
            </a:r>
            <a:r>
              <a:rPr lang="en-US" sz="1800" i="1" dirty="0">
                <a:solidFill>
                  <a:schemeClr val="bg1"/>
                </a:solidFill>
              </a:rPr>
              <a:t>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US" sz="1800" dirty="0">
                <a:solidFill>
                  <a:schemeClr val="bg1"/>
                </a:solidFill>
              </a:rPr>
              <a:t>Midwater trawls (71)</a:t>
            </a:r>
          </a:p>
          <a:p>
            <a:pPr marL="342900" lvl="1" indent="0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endParaRPr lang="en-US" sz="100" dirty="0">
              <a:solidFill>
                <a:srgbClr val="44546A"/>
              </a:solidFill>
            </a:endParaRPr>
          </a:p>
        </p:txBody>
      </p:sp>
      <p:pic>
        <p:nvPicPr>
          <p:cNvPr id="8" name="Shape 90" descr="Image result for NOAA fisheries"/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4221088"/>
            <a:ext cx="2649893" cy="57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8" y="2708920"/>
            <a:ext cx="6188122" cy="916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FAF13-49AE-9F74-B372-F24CC80574BE}"/>
              </a:ext>
            </a:extLst>
          </p:cNvPr>
          <p:cNvSpPr txBox="1"/>
          <p:nvPr/>
        </p:nvSpPr>
        <p:spPr>
          <a:xfrm>
            <a:off x="3217676" y="1899239"/>
            <a:ext cx="736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Stéphane Gauthier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ADAEF-36D3-8F86-69EF-B77E1D9A9A3C}"/>
              </a:ext>
            </a:extLst>
          </p:cNvPr>
          <p:cNvSpPr txBox="1"/>
          <p:nvPr/>
        </p:nvSpPr>
        <p:spPr>
          <a:xfrm>
            <a:off x="1858650" y="4746705"/>
            <a:ext cx="6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FEAT team, JTC members</a:t>
            </a:r>
          </a:p>
        </p:txBody>
      </p:sp>
    </p:spTree>
    <p:extLst>
      <p:ext uri="{BB962C8B-B14F-4D97-AF65-F5344CB8AC3E}">
        <p14:creationId xmlns:p14="http://schemas.microsoft.com/office/powerpoint/2010/main" val="3669084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E5A967-F0D0-F054-F64C-377C7F735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052736"/>
            <a:ext cx="5807968" cy="2229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lose-up of a graph&#10;&#10;AI-generated content may be incorrect.">
            <a:extLst>
              <a:ext uri="{FF2B5EF4-FFF2-40B4-BE49-F238E27FC236}">
                <a16:creationId xmlns:a16="http://schemas.microsoft.com/office/drawing/2014/main" id="{2045996E-0A1A-371A-1627-A052B63C9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23" y="3452450"/>
            <a:ext cx="4536505" cy="3178814"/>
          </a:xfrm>
          <a:prstGeom prst="rect">
            <a:avLst/>
          </a:prstGeom>
        </p:spPr>
      </p:pic>
      <p:pic>
        <p:nvPicPr>
          <p:cNvPr id="13" name="Picture 12" descr="A map of the pacific ocean&#10;&#10;AI-generated content may be incorrect.">
            <a:extLst>
              <a:ext uri="{FF2B5EF4-FFF2-40B4-BE49-F238E27FC236}">
                <a16:creationId xmlns:a16="http://schemas.microsoft.com/office/drawing/2014/main" id="{8A621C63-CCF6-98F0-BEA4-2D386AFB17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3" y="2636912"/>
            <a:ext cx="5508006" cy="35010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DFCA2D-4DFA-AEC5-F960-B3046F8608B2}"/>
              </a:ext>
            </a:extLst>
          </p:cNvPr>
          <p:cNvSpPr txBox="1"/>
          <p:nvPr/>
        </p:nvSpPr>
        <p:spPr>
          <a:xfrm>
            <a:off x="444132" y="1484784"/>
            <a:ext cx="403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 use of ONC data/infrastructure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888250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ocean&#10;&#10;AI-generated content may be incorrect.">
            <a:extLst>
              <a:ext uri="{FF2B5EF4-FFF2-40B4-BE49-F238E27FC236}">
                <a16:creationId xmlns:a16="http://schemas.microsoft.com/office/drawing/2014/main" id="{4C97E7F6-D3BB-3111-C5A1-65C3F4B82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53" y="476672"/>
            <a:ext cx="7953893" cy="62619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3788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69FDE2C-2AEA-9677-AC60-DD2B6FD5C4B8}"/>
              </a:ext>
            </a:extLst>
          </p:cNvPr>
          <p:cNvGrpSpPr/>
          <p:nvPr/>
        </p:nvGrpSpPr>
        <p:grpSpPr>
          <a:xfrm>
            <a:off x="2103867" y="451052"/>
            <a:ext cx="7984265" cy="6290316"/>
            <a:chOff x="2103867" y="404664"/>
            <a:chExt cx="7984265" cy="6290316"/>
          </a:xfrm>
        </p:grpSpPr>
        <p:pic>
          <p:nvPicPr>
            <p:cNvPr id="3" name="Picture 2" descr="A map of the ocean&#10;&#10;AI-generated content may be incorrect.">
              <a:extLst>
                <a:ext uri="{FF2B5EF4-FFF2-40B4-BE49-F238E27FC236}">
                  <a16:creationId xmlns:a16="http://schemas.microsoft.com/office/drawing/2014/main" id="{BA6B852F-EA52-407C-4854-67489E08A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867" y="404664"/>
              <a:ext cx="7984265" cy="62903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2CEB3F-8970-2499-24C1-CAFEDA0E3965}"/>
                </a:ext>
              </a:extLst>
            </p:cNvPr>
            <p:cNvSpPr txBox="1"/>
            <p:nvPr/>
          </p:nvSpPr>
          <p:spPr>
            <a:xfrm>
              <a:off x="6528048" y="620688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Bute Inlet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FC3A88-2A04-2A39-66CC-EDF375C3A87F}"/>
                </a:ext>
              </a:extLst>
            </p:cNvPr>
            <p:cNvSpPr txBox="1"/>
            <p:nvPr/>
          </p:nvSpPr>
          <p:spPr>
            <a:xfrm>
              <a:off x="7068108" y="1484784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Toba Inlet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85FA99-E8A0-24E5-3035-BF69B330813C}"/>
                </a:ext>
              </a:extLst>
            </p:cNvPr>
            <p:cNvSpPr txBox="1"/>
            <p:nvPr/>
          </p:nvSpPr>
          <p:spPr>
            <a:xfrm>
              <a:off x="7752184" y="2030405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Jervis Inlet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12F98E-A9B8-3DD0-035B-4F5154748C87}"/>
                </a:ext>
              </a:extLst>
            </p:cNvPr>
            <p:cNvSpPr txBox="1"/>
            <p:nvPr/>
          </p:nvSpPr>
          <p:spPr>
            <a:xfrm>
              <a:off x="6942006" y="5188550"/>
              <a:ext cx="1332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Saanich Inlet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324BC3-1510-2F74-9A63-21F7F0BCB4FE}"/>
                </a:ext>
              </a:extLst>
            </p:cNvPr>
            <p:cNvSpPr txBox="1"/>
            <p:nvPr/>
          </p:nvSpPr>
          <p:spPr>
            <a:xfrm>
              <a:off x="8569068" y="2996952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Howe Sound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85CBB6-78E4-1D6B-6CAB-921D0E91A5EE}"/>
                </a:ext>
              </a:extLst>
            </p:cNvPr>
            <p:cNvSpPr txBox="1"/>
            <p:nvPr/>
          </p:nvSpPr>
          <p:spPr>
            <a:xfrm>
              <a:off x="4295800" y="2204864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Desolation Sound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4787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large body of water&#10;&#10;AI-generated content may be incorrect.">
            <a:extLst>
              <a:ext uri="{FF2B5EF4-FFF2-40B4-BE49-F238E27FC236}">
                <a16:creationId xmlns:a16="http://schemas.microsoft.com/office/drawing/2014/main" id="{BE81279E-405C-2B0E-870F-18B71FA40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0" y="1772816"/>
            <a:ext cx="5484410" cy="4872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42126-3652-C5A4-231E-059590FE2A8A}"/>
              </a:ext>
            </a:extLst>
          </p:cNvPr>
          <p:cNvSpPr txBox="1"/>
          <p:nvPr/>
        </p:nvSpPr>
        <p:spPr>
          <a:xfrm>
            <a:off x="1487488" y="76470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CTD stations as part of:</a:t>
            </a:r>
          </a:p>
          <a:p>
            <a:r>
              <a:rPr lang="en-US" dirty="0"/>
              <a:t>	SOG Zooplankton sampling program</a:t>
            </a:r>
            <a:br>
              <a:rPr lang="en-US" dirty="0"/>
            </a:br>
            <a:r>
              <a:rPr lang="en-US" dirty="0"/>
              <a:t>	Inlets oceanography program</a:t>
            </a:r>
          </a:p>
        </p:txBody>
      </p:sp>
      <p:pic>
        <p:nvPicPr>
          <p:cNvPr id="7" name="Picture 6" descr="A map of a river&#10;&#10;AI-generated content may be incorrect.">
            <a:extLst>
              <a:ext uri="{FF2B5EF4-FFF2-40B4-BE49-F238E27FC236}">
                <a16:creationId xmlns:a16="http://schemas.microsoft.com/office/drawing/2014/main" id="{53344CA9-5680-49F2-2881-711374D55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93" y="44624"/>
            <a:ext cx="4677250" cy="6741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603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B41DC7-C097-C8B1-E2F3-F944DF719AFD}"/>
              </a:ext>
            </a:extLst>
          </p:cNvPr>
          <p:cNvSpPr txBox="1"/>
          <p:nvPr/>
        </p:nvSpPr>
        <p:spPr>
          <a:xfrm>
            <a:off x="1818180" y="548680"/>
            <a:ext cx="923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Pacific hake spawning aggregation</a:t>
            </a:r>
          </a:p>
        </p:txBody>
      </p:sp>
      <p:pic>
        <p:nvPicPr>
          <p:cNvPr id="4" name="Picture 3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344931F4-E0E5-A585-FD5B-2DBF670635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052736"/>
            <a:ext cx="11568608" cy="57562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2792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395F82-3E66-EB70-3948-3F5F78C94F10}"/>
              </a:ext>
            </a:extLst>
          </p:cNvPr>
          <p:cNvSpPr txBox="1"/>
          <p:nvPr/>
        </p:nvSpPr>
        <p:spPr>
          <a:xfrm>
            <a:off x="1818180" y="548680"/>
            <a:ext cx="923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Pacific hake age-1 aggregations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BBEFB5-C771-4F86-9949-1BC9C8C5E90D}"/>
              </a:ext>
            </a:extLst>
          </p:cNvPr>
          <p:cNvGrpSpPr/>
          <p:nvPr/>
        </p:nvGrpSpPr>
        <p:grpSpPr>
          <a:xfrm>
            <a:off x="263352" y="883260"/>
            <a:ext cx="11856640" cy="5930116"/>
            <a:chOff x="263352" y="883260"/>
            <a:chExt cx="11856640" cy="5930116"/>
          </a:xfrm>
        </p:grpSpPr>
        <p:pic>
          <p:nvPicPr>
            <p:cNvPr id="5" name="Picture 4" descr="A close-up of a graph&#10;&#10;AI-generated content may be incorrect.">
              <a:extLst>
                <a:ext uri="{FF2B5EF4-FFF2-40B4-BE49-F238E27FC236}">
                  <a16:creationId xmlns:a16="http://schemas.microsoft.com/office/drawing/2014/main" id="{6E5D77CA-1FCE-D353-D0DF-F3925D479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52" y="883260"/>
              <a:ext cx="11856640" cy="59301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721CF8D3-E4F4-9AC2-9306-148FFB1DEF52}"/>
                </a:ext>
              </a:extLst>
            </p:cNvPr>
            <p:cNvSpPr/>
            <p:nvPr/>
          </p:nvSpPr>
          <p:spPr>
            <a:xfrm rot="2767786">
              <a:off x="1007881" y="1273288"/>
              <a:ext cx="648072" cy="144016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DA9623-F225-646D-4C4C-BA045ADE2AFA}"/>
                </a:ext>
              </a:extLst>
            </p:cNvPr>
            <p:cNvSpPr/>
            <p:nvPr/>
          </p:nvSpPr>
          <p:spPr>
            <a:xfrm>
              <a:off x="263352" y="1484785"/>
              <a:ext cx="11665296" cy="792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885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395F82-3E66-EB70-3948-3F5F78C94F10}"/>
              </a:ext>
            </a:extLst>
          </p:cNvPr>
          <p:cNvSpPr txBox="1"/>
          <p:nvPr/>
        </p:nvSpPr>
        <p:spPr>
          <a:xfrm>
            <a:off x="1818180" y="548680"/>
            <a:ext cx="923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Walleye pollock spawning aggregation</a:t>
            </a:r>
          </a:p>
        </p:txBody>
      </p:sp>
      <p:pic>
        <p:nvPicPr>
          <p:cNvPr id="4" name="Picture 3" descr="A close up of a screen&#10;&#10;AI-generated content may be incorrect.">
            <a:extLst>
              <a:ext uri="{FF2B5EF4-FFF2-40B4-BE49-F238E27FC236}">
                <a16:creationId xmlns:a16="http://schemas.microsoft.com/office/drawing/2014/main" id="{FC281379-816F-5DBE-3302-064644002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883767"/>
            <a:ext cx="12000656" cy="59296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387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E6B284-157B-09C1-0581-5DE8AB030B33}"/>
              </a:ext>
            </a:extLst>
          </p:cNvPr>
          <p:cNvGrpSpPr/>
          <p:nvPr/>
        </p:nvGrpSpPr>
        <p:grpSpPr>
          <a:xfrm>
            <a:off x="911424" y="94320"/>
            <a:ext cx="7909741" cy="6669360"/>
            <a:chOff x="911424" y="94320"/>
            <a:chExt cx="7909741" cy="6669360"/>
          </a:xfrm>
        </p:grpSpPr>
        <p:pic>
          <p:nvPicPr>
            <p:cNvPr id="4" name="Picture 3" descr="A map of the ocean&#10;&#10;AI-generated content may be incorrect.">
              <a:extLst>
                <a:ext uri="{FF2B5EF4-FFF2-40B4-BE49-F238E27FC236}">
                  <a16:creationId xmlns:a16="http://schemas.microsoft.com/office/drawing/2014/main" id="{EDA88937-E772-5F35-A05F-9051CF87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94320"/>
              <a:ext cx="5055976" cy="6669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 descr="A map of the ocean&#10;&#10;AI-generated content may be incorrect.">
              <a:extLst>
                <a:ext uri="{FF2B5EF4-FFF2-40B4-BE49-F238E27FC236}">
                  <a16:creationId xmlns:a16="http://schemas.microsoft.com/office/drawing/2014/main" id="{A2C25D6E-3180-73A5-4080-BD9E94136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588" y="94320"/>
              <a:ext cx="2588577" cy="3429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28E34F-9B40-9235-2A02-B89A93B572E7}"/>
                </a:ext>
              </a:extLst>
            </p:cNvPr>
            <p:cNvSpPr txBox="1"/>
            <p:nvPr/>
          </p:nvSpPr>
          <p:spPr>
            <a:xfrm>
              <a:off x="2711624" y="332656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Age 2+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3A90F4-6A66-6BFD-1468-B0D405519552}"/>
                </a:ext>
              </a:extLst>
            </p:cNvPr>
            <p:cNvSpPr txBox="1"/>
            <p:nvPr/>
          </p:nvSpPr>
          <p:spPr>
            <a:xfrm>
              <a:off x="7032104" y="332656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Age 1</a:t>
              </a:r>
            </a:p>
          </p:txBody>
        </p:sp>
        <p:pic>
          <p:nvPicPr>
            <p:cNvPr id="2" name="Picture 1" descr="A map of the ocean&#10;&#10;AI-generated content may be incorrect.">
              <a:extLst>
                <a:ext uri="{FF2B5EF4-FFF2-40B4-BE49-F238E27FC236}">
                  <a16:creationId xmlns:a16="http://schemas.microsoft.com/office/drawing/2014/main" id="{DA0640CD-DA4D-2756-7438-B1EB13B13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589" y="3523320"/>
              <a:ext cx="2588576" cy="324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87C832C-F9F0-B193-07BB-CDD839471CD0}"/>
                </a:ext>
              </a:extLst>
            </p:cNvPr>
            <p:cNvSpPr txBox="1"/>
            <p:nvPr/>
          </p:nvSpPr>
          <p:spPr>
            <a:xfrm>
              <a:off x="6456040" y="3645024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Walleye pollock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90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water with yellow dots&#10;&#10;AI-generated content may be incorrect.">
            <a:extLst>
              <a:ext uri="{FF2B5EF4-FFF2-40B4-BE49-F238E27FC236}">
                <a16:creationId xmlns:a16="http://schemas.microsoft.com/office/drawing/2014/main" id="{33476C2D-53F5-E4B9-5ABF-76A43085A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196" y="1628800"/>
            <a:ext cx="3312098" cy="4365104"/>
          </a:xfrm>
          <a:prstGeom prst="rect">
            <a:avLst/>
          </a:prstGeom>
        </p:spPr>
      </p:pic>
      <p:pic>
        <p:nvPicPr>
          <p:cNvPr id="6" name="Picture 5" descr="A map of the ocean&#10;&#10;AI-generated content may be incorrect.">
            <a:extLst>
              <a:ext uri="{FF2B5EF4-FFF2-40B4-BE49-F238E27FC236}">
                <a16:creationId xmlns:a16="http://schemas.microsoft.com/office/drawing/2014/main" id="{F6E17C88-ADA7-7AC9-5DE1-51EB676CC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628800"/>
            <a:ext cx="3312740" cy="4365104"/>
          </a:xfrm>
          <a:prstGeom prst="rect">
            <a:avLst/>
          </a:prstGeom>
        </p:spPr>
      </p:pic>
      <p:pic>
        <p:nvPicPr>
          <p:cNvPr id="8" name="Picture 7" descr="A map of the ocean&#10;&#10;AI-generated content may be incorrect.">
            <a:extLst>
              <a:ext uri="{FF2B5EF4-FFF2-40B4-BE49-F238E27FC236}">
                <a16:creationId xmlns:a16="http://schemas.microsoft.com/office/drawing/2014/main" id="{9CB3DE29-88DD-23FC-0089-03F95B120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6" y="1621831"/>
            <a:ext cx="3312740" cy="4372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31B9C-40EF-6830-A1B9-DCAD55B9DA6A}"/>
              </a:ext>
            </a:extLst>
          </p:cNvPr>
          <p:cNvSpPr txBox="1"/>
          <p:nvPr/>
        </p:nvSpPr>
        <p:spPr>
          <a:xfrm>
            <a:off x="908028" y="1196752"/>
            <a:ext cx="201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Walleye pollock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10A543-021F-8C2B-3519-0A6C1E966E0A}"/>
              </a:ext>
            </a:extLst>
          </p:cNvPr>
          <p:cNvSpPr txBox="1"/>
          <p:nvPr/>
        </p:nvSpPr>
        <p:spPr>
          <a:xfrm>
            <a:off x="4512196" y="1196752"/>
            <a:ext cx="201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Pacific herring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0FB05-5294-A280-382B-3259E59CBD70}"/>
              </a:ext>
            </a:extLst>
          </p:cNvPr>
          <p:cNvSpPr txBox="1"/>
          <p:nvPr/>
        </p:nvSpPr>
        <p:spPr>
          <a:xfrm>
            <a:off x="8112224" y="1196752"/>
            <a:ext cx="201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Mesopelagic species</a:t>
            </a:r>
          </a:p>
        </p:txBody>
      </p:sp>
    </p:spTree>
    <p:extLst>
      <p:ext uri="{BB962C8B-B14F-4D97-AF65-F5344CB8AC3E}">
        <p14:creationId xmlns:p14="http://schemas.microsoft.com/office/powerpoint/2010/main" val="911928080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DFO_Theme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DFO design_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FO design_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O design_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O design_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O design_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O design_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FO design_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O design_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O design_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O design_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O design_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O design_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FO design_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FO_Theme" id="{87504951-EA7A-4EEC-A274-83312F7EE74A}" vid="{019A5FA0-DE3C-49E7-96E4-169DC7FF486A}"/>
    </a:ext>
  </a:extLst>
</a:theme>
</file>

<file path=ppt/theme/theme2.xml><?xml version="1.0" encoding="utf-8"?>
<a:theme xmlns:a="http://schemas.openxmlformats.org/drawingml/2006/main" name="4_Default Design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DFO_Theme</Template>
  <TotalTime>5726</TotalTime>
  <Words>97</Words>
  <Application>Microsoft Office PowerPoint</Application>
  <PresentationFormat>Widescreen</PresentationFormat>
  <Paragraphs>29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Wingdings 2</vt:lpstr>
      <vt:lpstr>DFO_Theme</vt:lpstr>
      <vt:lpstr>4_Default Design</vt:lpstr>
      <vt:lpstr>Flow</vt:lpstr>
      <vt:lpstr>Active acoustics monitoring in the Salish Sea: Pacific hake, Pacific herring, euphausiids, and everything in-between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Acoustics</dc:creator>
  <cp:lastModifiedBy>Gauthier, Stephane (he, him / il, lui) (DFO/MPO)</cp:lastModifiedBy>
  <cp:revision>514</cp:revision>
  <dcterms:created xsi:type="dcterms:W3CDTF">2016-01-08T18:39:29Z</dcterms:created>
  <dcterms:modified xsi:type="dcterms:W3CDTF">2025-07-13T19:20:54Z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e6cdb53-fd15-486d-84de-c510e3a62203_Enabled">
    <vt:lpwstr>true</vt:lpwstr>
  </property>
  <property fmtid="{D5CDD505-2E9C-101B-9397-08002B2CF9AE}" pid="3" name="MSIP_Label_4e6cdb53-fd15-486d-84de-c510e3a62203_SetDate">
    <vt:lpwstr>2025-07-11T16:38:43Z</vt:lpwstr>
  </property>
  <property fmtid="{D5CDD505-2E9C-101B-9397-08002B2CF9AE}" pid="4" name="MSIP_Label_4e6cdb53-fd15-486d-84de-c510e3a62203_Method">
    <vt:lpwstr>Standard</vt:lpwstr>
  </property>
  <property fmtid="{D5CDD505-2E9C-101B-9397-08002B2CF9AE}" pid="5" name="MSIP_Label_4e6cdb53-fd15-486d-84de-c510e3a62203_Name">
    <vt:lpwstr>UNCLASSIFIED - NON-CLASSIFIÉ</vt:lpwstr>
  </property>
  <property fmtid="{D5CDD505-2E9C-101B-9397-08002B2CF9AE}" pid="6" name="MSIP_Label_4e6cdb53-fd15-486d-84de-c510e3a62203_SiteId">
    <vt:lpwstr>1594fdae-a1d9-4405-915d-011467234338</vt:lpwstr>
  </property>
  <property fmtid="{D5CDD505-2E9C-101B-9397-08002B2CF9AE}" pid="7" name="MSIP_Label_4e6cdb53-fd15-486d-84de-c510e3a62203_ActionId">
    <vt:lpwstr>c9c909dd-850c-45d6-8288-c284a6d0358f</vt:lpwstr>
  </property>
  <property fmtid="{D5CDD505-2E9C-101B-9397-08002B2CF9AE}" pid="8" name="MSIP_Label_4e6cdb53-fd15-486d-84de-c510e3a62203_ContentBits">
    <vt:lpwstr>1</vt:lpwstr>
  </property>
  <property fmtid="{D5CDD505-2E9C-101B-9397-08002B2CF9AE}" pid="9" name="ClassificationContentMarkingHeaderLocations">
    <vt:lpwstr>DFO_Theme:3\4_Default Design:3\Flow:4</vt:lpwstr>
  </property>
  <property fmtid="{D5CDD505-2E9C-101B-9397-08002B2CF9AE}" pid="10" name="ClassificationContentMarkingHeaderText">
    <vt:lpwstr>Unclassified - Non-Classifié</vt:lpwstr>
  </property>
</Properties>
</file>