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598" r:id="rId2"/>
    <p:sldId id="257" r:id="rId3"/>
    <p:sldId id="599" r:id="rId4"/>
    <p:sldId id="596" r:id="rId5"/>
    <p:sldId id="597" r:id="rId6"/>
    <p:sldId id="600" r:id="rId7"/>
    <p:sldId id="52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81662"/>
  </p:normalViewPr>
  <p:slideViewPr>
    <p:cSldViewPr snapToGrid="0">
      <p:cViewPr>
        <p:scale>
          <a:sx n="120" d="100"/>
          <a:sy n="120" d="100"/>
        </p:scale>
        <p:origin x="256" y="-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290C5-15D1-6D44-AF45-89B2BB8D7E27}" type="datetimeFigureOut">
              <a:rPr lang="en-US" smtClean="0"/>
              <a:t>7/10/25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C774C-D931-E74A-B53E-D6D9A8C2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1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C774C-D931-E74A-B53E-D6D9A8C2F0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4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Satellite image is 1 KM from NOAA Polar Operational Environmental Satellite (POES) Advance Very High Resolution Radiometer (AVHRR) daily average of night and day passes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C774C-D931-E74A-B53E-D6D9A8C2F0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1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C774C-D931-E74A-B53E-D6D9A8C2F0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3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B7BB-A6EE-0DBA-55E5-3CD8CF6AC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452CE4-7ECC-BA1C-1BBF-171972036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7A644-7091-232E-B93D-C2AA896F8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8E615-035D-B1E6-863E-880AE23C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F3840-91BD-5E24-FBAE-00E637E6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2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4BF82-1BFE-245F-3665-740F00519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68CDF-B8F8-83C1-A6EA-12C620D6C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A13A0-97D9-DB2A-64E9-939397EEE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F0C23-4B6D-AC8A-6116-44FEEB26F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3A1C7-D80A-4FF5-79B9-35B252A1F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2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1038B5-A11F-A1A1-3CF9-EB1AE1E4C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549C6-62EC-2893-1AE7-6BBCF1CBE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448E0-C692-895A-9F57-A873E88B4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6003F-ADB9-0B90-09AE-B285DAB9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171A6-AC74-8089-2582-CB163C87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1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A7584-1659-A74E-39B3-4C97B606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B6148-487E-D937-641E-E6B56E0A8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63AEC-8B0F-72EC-BD93-28C889A1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DCE17-1E93-00E5-7C0C-73CDC5E48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0AE0E-515C-D007-AD61-CC16AED51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2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DBD4-223E-FA97-1ABA-A564BE5FF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C1FD-61AC-AAF9-C120-731666F6F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69ABA-98E7-DFD6-EC3F-D3DAE7A6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DDE6B-55C5-F14D-DA16-F569A6E1F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2F360-987F-2DD3-D6F7-94F460AD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A53D-67FE-FA73-32E9-F00CBB36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D2C9D-2090-695E-45C3-95DE4D323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99711-1E41-3F09-4F34-071C7310F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9263C-EAE5-18DD-4FFC-1893EA300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3E3F2-ADAD-B5CF-F21B-DB9264F7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AFEB1-7B8E-1A2E-CE88-9B629365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4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F1C0C-E4C1-7109-D788-6051E116A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55ACB-B522-B813-AE81-6FE08A53F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AA87F-8A17-948E-BB3F-4DA78279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BB8CE-CF03-C30D-6F58-BABE7D2260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4D7E5-B36E-42EA-BFE1-53B3AD1B2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0EA173-471F-0EEB-3C87-934187F24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DC684-F916-FB7A-E42D-3870AE74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5B11DE-C81A-9844-D29C-8542EDFF1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6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2BAB-067D-3366-5A79-594FFA77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D66BF-C524-0F16-927C-E3E90F94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085C6-58C1-E2A4-8B2E-FC57F1C1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F2C1C-AE26-6FE0-A35D-921D4EAC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0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3534F1-1C96-01AB-64F3-80A42B234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BE1BB-C098-7DF6-6C17-FAA2DECF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CBA0E-5493-F6EA-4BA0-121190747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6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9F1A-A4A4-E1C9-BD34-9C605707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0888-C26D-D97D-D622-C063F65BE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4E7F6-67C1-1CD3-8162-CC38398A6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596FA-82B0-90FB-F55A-165A1E8B3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4B71F-FB0F-7FBA-357B-48599173B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888FA-51D9-48A0-EFAB-B424B316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6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E4A2-4CD0-274C-5C73-0D1629411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5D2960-39C8-3B36-11B4-F933998DF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34F41-B61F-ED3F-6BEE-25A993053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0E733-109B-FD23-3AF9-682120B8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0255F-5623-4340-3127-274AE7DBA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B955F-E084-33F3-3A66-4DF0084E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9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B5D00-7455-04E2-D03E-BA773BAE0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DC7CD-D4DF-BED4-6537-A523319AE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9E4DC-C76D-ED44-B15E-789EC51FA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E58A5-E819-2C4E-8063-62A5974BDB84}" type="datetimeFigureOut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C2CFE-D0DF-7391-39D6-9E83399B9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A3FA9-AC57-7949-C227-6FF2C0763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91CF7-0C03-AF4A-96B2-E6016700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4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57C87-895D-ED0D-6800-0A7DF720082E}"/>
              </a:ext>
            </a:extLst>
          </p:cNvPr>
          <p:cNvSpPr txBox="1"/>
          <p:nvPr/>
        </p:nvSpPr>
        <p:spPr>
          <a:xfrm>
            <a:off x="2013055" y="59589"/>
            <a:ext cx="8165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Hakai Institute’s Marine CO</a:t>
            </a:r>
            <a:r>
              <a:rPr lang="en-US" sz="2400" b="1" baseline="-25000" dirty="0"/>
              <a:t>2</a:t>
            </a:r>
            <a:r>
              <a:rPr lang="en-US" sz="2400" b="1" dirty="0"/>
              <a:t> Studies in the Northern Salish Sea</a:t>
            </a:r>
          </a:p>
          <a:p>
            <a:pPr algn="ctr"/>
            <a:r>
              <a:rPr lang="en-US" sz="2000" dirty="0"/>
              <a:t>ONC VENUS Salish Sea Workshop, Wiley Evans, July 16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874B9-A356-9426-80E2-E7D31B1A7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45" t="5858" r="26220" b="8877"/>
          <a:stretch/>
        </p:blipFill>
        <p:spPr>
          <a:xfrm>
            <a:off x="7685713" y="834522"/>
            <a:ext cx="4253220" cy="6023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EF03D-DACD-8952-F2A1-35A2105B6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64" y="1820344"/>
            <a:ext cx="5753768" cy="5052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F1C361-72AB-40B2-2CAD-93BA09A2E8AB}"/>
              </a:ext>
            </a:extLst>
          </p:cNvPr>
          <p:cNvSpPr txBox="1"/>
          <p:nvPr/>
        </p:nvSpPr>
        <p:spPr>
          <a:xfrm>
            <a:off x="963089" y="850296"/>
            <a:ext cx="598101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Guiding science question:</a:t>
            </a:r>
          </a:p>
          <a:p>
            <a:pPr marL="342900" indent="-342900">
              <a:buAutoNum type="arabicParenBoth"/>
            </a:pPr>
            <a:endParaRPr lang="en-US" sz="800" b="1" dirty="0"/>
          </a:p>
          <a:p>
            <a:r>
              <a:rPr lang="en-US" dirty="0"/>
              <a:t>How does the marine CO</a:t>
            </a:r>
            <a:r>
              <a:rPr lang="en-US" baseline="-25000" dirty="0"/>
              <a:t>2</a:t>
            </a:r>
            <a:r>
              <a:rPr lang="en-US" dirty="0"/>
              <a:t> system vary from event to inter-annual timescales and what are the drivers?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A78CF4-F197-8B4F-FB6A-74F662D9CF9E}"/>
              </a:ext>
            </a:extLst>
          </p:cNvPr>
          <p:cNvSpPr txBox="1"/>
          <p:nvPr/>
        </p:nvSpPr>
        <p:spPr>
          <a:xfrm>
            <a:off x="8331340" y="1167643"/>
            <a:ext cx="1262363" cy="10156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Current observing sites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BCBE54-CCFE-34E9-4AAB-9FBD2589C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588" y="2017024"/>
            <a:ext cx="800603" cy="80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07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57C87-895D-ED0D-6800-0A7DF720082E}"/>
              </a:ext>
            </a:extLst>
          </p:cNvPr>
          <p:cNvSpPr txBox="1"/>
          <p:nvPr/>
        </p:nvSpPr>
        <p:spPr>
          <a:xfrm>
            <a:off x="2175811" y="200775"/>
            <a:ext cx="7840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Continuous CO</a:t>
            </a:r>
            <a:r>
              <a:rPr lang="en-US" sz="2400" b="1" baseline="-25000" dirty="0"/>
              <a:t>2</a:t>
            </a:r>
            <a:r>
              <a:rPr lang="en-US" sz="2400" b="1" dirty="0"/>
              <a:t> observing at the Quadra Island Field Station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874B9-A356-9426-80E2-E7D31B1A7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45" t="5858" r="26220" b="8877"/>
          <a:stretch/>
        </p:blipFill>
        <p:spPr>
          <a:xfrm>
            <a:off x="7865593" y="834522"/>
            <a:ext cx="4253220" cy="6023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649C4-6869-6344-D5EC-EF1A3C3E2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80" t="31112" r="8411" b="33488"/>
          <a:stretch/>
        </p:blipFill>
        <p:spPr>
          <a:xfrm>
            <a:off x="153476" y="854644"/>
            <a:ext cx="7654621" cy="21626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1C34E-45DE-25E8-70EE-B63BA25E7EB3}"/>
              </a:ext>
            </a:extLst>
          </p:cNvPr>
          <p:cNvSpPr/>
          <p:nvPr/>
        </p:nvSpPr>
        <p:spPr>
          <a:xfrm>
            <a:off x="153476" y="951772"/>
            <a:ext cx="7654621" cy="2130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A86B71-377D-9447-5772-CB5441ABDE3E}"/>
              </a:ext>
            </a:extLst>
          </p:cNvPr>
          <p:cNvCxnSpPr>
            <a:cxnSpLocks/>
          </p:cNvCxnSpPr>
          <p:nvPr/>
        </p:nvCxnSpPr>
        <p:spPr>
          <a:xfrm>
            <a:off x="7808097" y="3082576"/>
            <a:ext cx="1320913" cy="222394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00F27B-0F54-2060-F135-50F9D9B5790B}"/>
              </a:ext>
            </a:extLst>
          </p:cNvPr>
          <p:cNvSpPr txBox="1"/>
          <p:nvPr/>
        </p:nvSpPr>
        <p:spPr>
          <a:xfrm>
            <a:off x="153476" y="3429000"/>
            <a:ext cx="35080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● </a:t>
            </a:r>
            <a:r>
              <a:rPr lang="en-US" sz="2000" dirty="0"/>
              <a:t>Large amplitude variability over a range of timescales; seasonal to event during summer</a:t>
            </a:r>
            <a:endParaRPr lang="en-US" sz="2000" baseline="-25000" dirty="0"/>
          </a:p>
          <a:p>
            <a:r>
              <a:rPr lang="en-US" sz="2000" b="1" dirty="0"/>
              <a:t>● </a:t>
            </a:r>
            <a:r>
              <a:rPr lang="en-US" sz="2000" dirty="0"/>
              <a:t>Summer variability associated with northwesterly wind events that appear to impact large areas of the Strait of Georgia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2D6E367-61E9-A82B-9C75-B9A25B4C37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89" r="19344" b="4339"/>
          <a:stretch/>
        </p:blipFill>
        <p:spPr>
          <a:xfrm>
            <a:off x="3843600" y="3157526"/>
            <a:ext cx="3639599" cy="366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8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57C87-895D-ED0D-6800-0A7DF720082E}"/>
              </a:ext>
            </a:extLst>
          </p:cNvPr>
          <p:cNvSpPr txBox="1"/>
          <p:nvPr/>
        </p:nvSpPr>
        <p:spPr>
          <a:xfrm>
            <a:off x="2374485" y="250102"/>
            <a:ext cx="7443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Bi-weekly CO</a:t>
            </a:r>
            <a:r>
              <a:rPr lang="en-US" sz="2400" b="1" baseline="-25000" dirty="0"/>
              <a:t>2</a:t>
            </a:r>
            <a:r>
              <a:rPr lang="en-US" sz="2400" b="1" dirty="0"/>
              <a:t> observing at oceanographic station QU39  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874B9-A356-9426-80E2-E7D31B1A7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5" t="5858" r="26220" b="8877"/>
          <a:stretch/>
        </p:blipFill>
        <p:spPr>
          <a:xfrm>
            <a:off x="7865593" y="834522"/>
            <a:ext cx="4253220" cy="602347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A86B71-377D-9447-5772-CB5441ABDE3E}"/>
              </a:ext>
            </a:extLst>
          </p:cNvPr>
          <p:cNvCxnSpPr>
            <a:cxnSpLocks/>
          </p:cNvCxnSpPr>
          <p:nvPr/>
        </p:nvCxnSpPr>
        <p:spPr>
          <a:xfrm>
            <a:off x="7724930" y="4583028"/>
            <a:ext cx="1763844" cy="115820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492929D-F346-B92E-9FF6-66979872E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" r="789"/>
          <a:stretch/>
        </p:blipFill>
        <p:spPr>
          <a:xfrm>
            <a:off x="205598" y="1421763"/>
            <a:ext cx="7625089" cy="31612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3E7F1A-5461-806A-2247-1233731DE370}"/>
              </a:ext>
            </a:extLst>
          </p:cNvPr>
          <p:cNvSpPr/>
          <p:nvPr/>
        </p:nvSpPr>
        <p:spPr>
          <a:xfrm>
            <a:off x="315945" y="1421764"/>
            <a:ext cx="7408985" cy="31612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82EA09-C6EB-D931-4C4E-E3C98A508228}"/>
              </a:ext>
            </a:extLst>
          </p:cNvPr>
          <p:cNvSpPr txBox="1"/>
          <p:nvPr/>
        </p:nvSpPr>
        <p:spPr>
          <a:xfrm>
            <a:off x="211014" y="4730755"/>
            <a:ext cx="7468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● </a:t>
            </a:r>
            <a:r>
              <a:rPr lang="en-US" sz="2000" dirty="0"/>
              <a:t>Corrosive conditions for calcite in intermediate water from late summer into winter</a:t>
            </a:r>
            <a:endParaRPr lang="en-US" sz="2000" baseline="-25000" dirty="0"/>
          </a:p>
          <a:p>
            <a:r>
              <a:rPr lang="en-US" sz="2000" b="1" dirty="0"/>
              <a:t>● </a:t>
            </a:r>
            <a:r>
              <a:rPr lang="en-US" sz="2000" dirty="0"/>
              <a:t>Interannual variability correlated with storm season cumulative wind stress; weak storm season intensity = more corrosive conditions</a:t>
            </a:r>
          </a:p>
          <a:p>
            <a:r>
              <a:rPr lang="en-US" sz="2000" b="1" dirty="0"/>
              <a:t>● </a:t>
            </a:r>
            <a:r>
              <a:rPr lang="en-US" sz="2000" dirty="0"/>
              <a:t>Extensive corrosive conditions from 2018 to 2020, then improving to 2023, then increasing again in 2024</a:t>
            </a:r>
          </a:p>
        </p:txBody>
      </p:sp>
    </p:spTree>
    <p:extLst>
      <p:ext uri="{BB962C8B-B14F-4D97-AF65-F5344CB8AC3E}">
        <p14:creationId xmlns:p14="http://schemas.microsoft.com/office/powerpoint/2010/main" val="3237653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57C87-895D-ED0D-6800-0A7DF720082E}"/>
              </a:ext>
            </a:extLst>
          </p:cNvPr>
          <p:cNvSpPr txBox="1"/>
          <p:nvPr/>
        </p:nvSpPr>
        <p:spPr>
          <a:xfrm>
            <a:off x="3120410" y="56818"/>
            <a:ext cx="5951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Continuous CO</a:t>
            </a:r>
            <a:r>
              <a:rPr lang="en-US" sz="2400" b="1" baseline="-25000" dirty="0"/>
              <a:t>2</a:t>
            </a:r>
            <a:r>
              <a:rPr lang="en-US" sz="2400" b="1" dirty="0"/>
              <a:t> observing in Johnstone Strait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874B9-A356-9426-80E2-E7D31B1A7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5" t="5858" r="26220" b="8877"/>
          <a:stretch/>
        </p:blipFill>
        <p:spPr>
          <a:xfrm>
            <a:off x="7865593" y="469005"/>
            <a:ext cx="4253220" cy="602347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A86B71-377D-9447-5772-CB5441ABDE3E}"/>
              </a:ext>
            </a:extLst>
          </p:cNvPr>
          <p:cNvCxnSpPr>
            <a:cxnSpLocks/>
          </p:cNvCxnSpPr>
          <p:nvPr/>
        </p:nvCxnSpPr>
        <p:spPr>
          <a:xfrm flipV="1">
            <a:off x="7443752" y="4018914"/>
            <a:ext cx="970917" cy="131427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554AAE2-0CF6-ECC3-A655-F41CB4E3F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2" t="17870" r="11432" b="19452"/>
          <a:stretch/>
        </p:blipFill>
        <p:spPr>
          <a:xfrm>
            <a:off x="644192" y="2090123"/>
            <a:ext cx="6387050" cy="3231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2FC416-161A-8DA6-418B-7C401EC474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93" t="35607" r="6037" b="36121"/>
          <a:stretch/>
        </p:blipFill>
        <p:spPr>
          <a:xfrm>
            <a:off x="691847" y="644308"/>
            <a:ext cx="6751905" cy="14575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024A15-C5B8-EE91-92A0-4009D14A475E}"/>
              </a:ext>
            </a:extLst>
          </p:cNvPr>
          <p:cNvSpPr/>
          <p:nvPr/>
        </p:nvSpPr>
        <p:spPr>
          <a:xfrm>
            <a:off x="644192" y="588924"/>
            <a:ext cx="6799560" cy="47442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1CDFCE-B9CB-923F-90C1-F1F60275375E}"/>
              </a:ext>
            </a:extLst>
          </p:cNvPr>
          <p:cNvSpPr txBox="1"/>
          <p:nvPr/>
        </p:nvSpPr>
        <p:spPr>
          <a:xfrm>
            <a:off x="516228" y="5337307"/>
            <a:ext cx="81630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● </a:t>
            </a:r>
            <a:r>
              <a:rPr lang="en-US" sz="2000" dirty="0"/>
              <a:t>Similar seasonality in </a:t>
            </a:r>
            <a:r>
              <a:rPr lang="en-US" sz="2000" dirty="0" err="1"/>
              <a:t>nSoG</a:t>
            </a:r>
            <a:r>
              <a:rPr lang="en-US" sz="2000" dirty="0"/>
              <a:t> intermediate water and Johnstone Strait surface water</a:t>
            </a:r>
            <a:endParaRPr lang="en-US" sz="2000" baseline="-25000" dirty="0"/>
          </a:p>
          <a:p>
            <a:r>
              <a:rPr lang="en-US" sz="2000" b="1" dirty="0"/>
              <a:t>● </a:t>
            </a:r>
            <a:r>
              <a:rPr lang="en-US" sz="2000" dirty="0"/>
              <a:t>Seasonal minima lower in 2024 than in previous years</a:t>
            </a:r>
            <a:r>
              <a:rPr lang="en-US" dirty="0"/>
              <a:t> </a:t>
            </a:r>
          </a:p>
          <a:p>
            <a:endParaRPr lang="en-US" sz="800" dirty="0"/>
          </a:p>
          <a:p>
            <a:r>
              <a:rPr lang="en-US" sz="2000" i="1" dirty="0"/>
              <a:t>Influence of </a:t>
            </a:r>
            <a:r>
              <a:rPr lang="en-US" sz="2000" i="1" dirty="0" err="1"/>
              <a:t>nSoG</a:t>
            </a:r>
            <a:r>
              <a:rPr lang="en-US" sz="2000" i="1" dirty="0"/>
              <a:t> intermediate water? Important for other peripheral areas?</a:t>
            </a:r>
          </a:p>
        </p:txBody>
      </p:sp>
      <p:pic>
        <p:nvPicPr>
          <p:cNvPr id="1026" name="Picture 2" descr="Cermaq. - Innovative Software, Services and Solutions.">
            <a:extLst>
              <a:ext uri="{FF2B5EF4-FFF2-40B4-BE49-F238E27FC236}">
                <a16:creationId xmlns:a16="http://schemas.microsoft.com/office/drawing/2014/main" id="{633D7394-FA28-5D1F-AB18-0AA81453D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80" y="2253986"/>
            <a:ext cx="1728708" cy="2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190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57C87-895D-ED0D-6800-0A7DF720082E}"/>
              </a:ext>
            </a:extLst>
          </p:cNvPr>
          <p:cNvSpPr txBox="1"/>
          <p:nvPr/>
        </p:nvSpPr>
        <p:spPr>
          <a:xfrm>
            <a:off x="1904469" y="19056"/>
            <a:ext cx="8383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CO</a:t>
            </a:r>
            <a:r>
              <a:rPr lang="en-US" sz="2400" b="1" baseline="-25000" dirty="0"/>
              <a:t>2</a:t>
            </a:r>
            <a:r>
              <a:rPr lang="en-US" sz="2400" b="1" dirty="0"/>
              <a:t> observing from monthly surveys and a mooring in Bute Inlet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874B9-A356-9426-80E2-E7D31B1A7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5" t="5858" r="26220" b="8877"/>
          <a:stretch/>
        </p:blipFill>
        <p:spPr>
          <a:xfrm>
            <a:off x="7680475" y="812218"/>
            <a:ext cx="4253220" cy="602347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A86B71-377D-9447-5772-CB5441ABDE3E}"/>
              </a:ext>
            </a:extLst>
          </p:cNvPr>
          <p:cNvCxnSpPr>
            <a:cxnSpLocks/>
          </p:cNvCxnSpPr>
          <p:nvPr/>
        </p:nvCxnSpPr>
        <p:spPr>
          <a:xfrm flipV="1">
            <a:off x="7140071" y="3070025"/>
            <a:ext cx="2778181" cy="255278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DF6DDE1-8908-EBEF-054A-5F7AE631188A}"/>
              </a:ext>
            </a:extLst>
          </p:cNvPr>
          <p:cNvSpPr txBox="1"/>
          <p:nvPr/>
        </p:nvSpPr>
        <p:spPr>
          <a:xfrm>
            <a:off x="765536" y="5742688"/>
            <a:ext cx="7081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are the relative roles of Strait of Georgia intermediate and deep water versus local processing within Bute Inlet in shaping habitat quality?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220263-D26E-316D-9A47-CFD6D32F6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39"/>
          <a:stretch/>
        </p:blipFill>
        <p:spPr>
          <a:xfrm>
            <a:off x="2111876" y="964835"/>
            <a:ext cx="5028195" cy="46579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2A92B9-ADEA-89F1-31BB-1E1D225A1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86" r="7748"/>
          <a:stretch/>
        </p:blipFill>
        <p:spPr>
          <a:xfrm>
            <a:off x="867697" y="964835"/>
            <a:ext cx="3916833" cy="46579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C2F638B-8F8C-C8D2-B864-42B3A36728C3}"/>
              </a:ext>
            </a:extLst>
          </p:cNvPr>
          <p:cNvSpPr/>
          <p:nvPr/>
        </p:nvSpPr>
        <p:spPr>
          <a:xfrm>
            <a:off x="867697" y="964836"/>
            <a:ext cx="6272374" cy="46579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C701FB-81D5-6B8C-220E-B387B827C7AE}"/>
              </a:ext>
            </a:extLst>
          </p:cNvPr>
          <p:cNvSpPr txBox="1"/>
          <p:nvPr/>
        </p:nvSpPr>
        <p:spPr>
          <a:xfrm>
            <a:off x="690535" y="420954"/>
            <a:ext cx="10747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What is the interplay between marine stressors and how is habitat quality impacted?</a:t>
            </a:r>
            <a:endParaRPr lang="en-US" sz="2000" i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5220FE0-C10C-B102-6995-44A67AB31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66" y="986101"/>
            <a:ext cx="1302018" cy="8001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88DEB9-4C29-DE9B-FDB6-581B61D84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835" y="986101"/>
            <a:ext cx="840602" cy="10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23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2B25F9-0F4A-D59D-D713-740B903B6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0" t="26460" r="8437" b="25273"/>
          <a:stretch/>
        </p:blipFill>
        <p:spPr>
          <a:xfrm>
            <a:off x="249565" y="1028312"/>
            <a:ext cx="11692866" cy="4332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9351AE-3D6F-B15F-07AF-BD90D92107F0}"/>
              </a:ext>
            </a:extLst>
          </p:cNvPr>
          <p:cNvSpPr txBox="1"/>
          <p:nvPr/>
        </p:nvSpPr>
        <p:spPr>
          <a:xfrm>
            <a:off x="2527425" y="251503"/>
            <a:ext cx="7137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Multi-platform CO</a:t>
            </a:r>
            <a:r>
              <a:rPr lang="en-US" sz="2400" b="1" baseline="-25000" dirty="0"/>
              <a:t>2</a:t>
            </a:r>
            <a:r>
              <a:rPr lang="en-US" sz="2400" b="1" dirty="0"/>
              <a:t> Observing: Baynes Sound Example</a:t>
            </a:r>
            <a:endParaRPr lang="en-US" sz="2000" dirty="0"/>
          </a:p>
        </p:txBody>
      </p:sp>
      <p:pic>
        <p:nvPicPr>
          <p:cNvPr id="10" name="Picture 9" descr="BCSGAlogo.jpg">
            <a:extLst>
              <a:ext uri="{FF2B5EF4-FFF2-40B4-BE49-F238E27FC236}">
                <a16:creationId xmlns:a16="http://schemas.microsoft.com/office/drawing/2014/main" id="{BB00B692-7917-FA7A-EEDC-1B5A6E888A9D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682" y="1321849"/>
            <a:ext cx="1875784" cy="57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5AF93D-3061-AB0C-BD0D-CD2C944A5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791" y="1105047"/>
            <a:ext cx="773909" cy="1011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50DC5-476E-FB6C-8AD5-E1F065D87F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53"/>
          <a:stretch/>
        </p:blipFill>
        <p:spPr>
          <a:xfrm>
            <a:off x="4017359" y="1215206"/>
            <a:ext cx="773909" cy="79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C2BA1-FEB5-CF7C-8AFF-F21BBCDB2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92" y="1215206"/>
            <a:ext cx="1764900" cy="750938"/>
          </a:xfrm>
          <a:prstGeom prst="rect">
            <a:avLst/>
          </a:prstGeom>
        </p:spPr>
      </p:pic>
      <p:pic>
        <p:nvPicPr>
          <p:cNvPr id="2054" name="Picture 6" descr="Ocean Networks Canada · GitHub">
            <a:extLst>
              <a:ext uri="{FF2B5EF4-FFF2-40B4-BE49-F238E27FC236}">
                <a16:creationId xmlns:a16="http://schemas.microsoft.com/office/drawing/2014/main" id="{D85FD79C-2A1B-A88F-9B4E-E6A4BB63D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211" y="907534"/>
            <a:ext cx="1207455" cy="120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29092B-DCA9-4F04-2FD5-D1F6444BB364}"/>
              </a:ext>
            </a:extLst>
          </p:cNvPr>
          <p:cNvSpPr txBox="1"/>
          <p:nvPr/>
        </p:nvSpPr>
        <p:spPr>
          <a:xfrm>
            <a:off x="1482384" y="5384443"/>
            <a:ext cx="9227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● </a:t>
            </a:r>
            <a:r>
              <a:rPr lang="en-US" sz="2000" dirty="0"/>
              <a:t>Multiple observing platforms operating simultaneously provide a more complete and trusted picture of habitat quality</a:t>
            </a:r>
            <a:endParaRPr lang="en-US" sz="2000" baseline="-25000" dirty="0"/>
          </a:p>
          <a:p>
            <a:r>
              <a:rPr lang="en-US" sz="2000" b="1" dirty="0"/>
              <a:t>● </a:t>
            </a:r>
            <a:r>
              <a:rPr lang="en-US" sz="2000" dirty="0"/>
              <a:t>Systems to synthesize observations from distributed observing platforms and agencies are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96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838459-86E8-CE0F-DC38-A15377B5C381}"/>
              </a:ext>
            </a:extLst>
          </p:cNvPr>
          <p:cNvSpPr txBox="1"/>
          <p:nvPr/>
        </p:nvSpPr>
        <p:spPr>
          <a:xfrm>
            <a:off x="408331" y="498345"/>
            <a:ext cx="61561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What are the opportunities for impactful BGC research ONC can support?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1E355-9FE8-FA98-6D22-E44ED7652A0B}"/>
              </a:ext>
            </a:extLst>
          </p:cNvPr>
          <p:cNvSpPr txBox="1"/>
          <p:nvPr/>
        </p:nvSpPr>
        <p:spPr>
          <a:xfrm>
            <a:off x="408331" y="2056660"/>
            <a:ext cx="59487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(1) Cross-strait surface variability in the northern Strait of Georgia resolved by the Comox/Powell River ferry</a:t>
            </a:r>
          </a:p>
          <a:p>
            <a:endParaRPr lang="en-US" sz="2200" dirty="0"/>
          </a:p>
          <a:p>
            <a:r>
              <a:rPr lang="en-US" sz="2200" dirty="0"/>
              <a:t>(2) Surface buoys with instrumented tethers in </a:t>
            </a:r>
            <a:r>
              <a:rPr lang="en-US" sz="2200" dirty="0" err="1"/>
              <a:t>Haro</a:t>
            </a:r>
            <a:r>
              <a:rPr lang="en-US" sz="2200" dirty="0"/>
              <a:t> Strait and Sabine Channel to constrain water mass characteristics through the water column / aimed at intermediate and deep water circulation </a:t>
            </a:r>
          </a:p>
          <a:p>
            <a:endParaRPr lang="en-US" sz="2200" dirty="0"/>
          </a:p>
          <a:p>
            <a:r>
              <a:rPr lang="en-US" sz="2200" dirty="0"/>
              <a:t>(3) Platform to synthesize ONC, Hakai, and DFO observing data in the Strait of Georgia (CIOOS App?)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3DD71-7AC5-76B0-AAC0-D72B4DB38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71" t="4711" r="21569" b="7437"/>
          <a:stretch/>
        </p:blipFill>
        <p:spPr>
          <a:xfrm>
            <a:off x="6253319" y="1"/>
            <a:ext cx="5938681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0D9ACC-A835-6AC9-803B-F22A8AEF5ABE}"/>
              </a:ext>
            </a:extLst>
          </p:cNvPr>
          <p:cNvCxnSpPr>
            <a:cxnSpLocks/>
          </p:cNvCxnSpPr>
          <p:nvPr/>
        </p:nvCxnSpPr>
        <p:spPr>
          <a:xfrm flipV="1">
            <a:off x="7561385" y="2943225"/>
            <a:ext cx="553915" cy="292344"/>
          </a:xfrm>
          <a:prstGeom prst="line">
            <a:avLst/>
          </a:prstGeom>
          <a:ln w="50800">
            <a:solidFill>
              <a:srgbClr val="051A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0AB6DFE-FBA8-486A-36D1-992B8736202C}"/>
              </a:ext>
            </a:extLst>
          </p:cNvPr>
          <p:cNvSpPr txBox="1"/>
          <p:nvPr/>
        </p:nvSpPr>
        <p:spPr>
          <a:xfrm>
            <a:off x="8036653" y="2597752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51AC6"/>
                </a:solidFill>
              </a:rPr>
              <a:t>(1)</a:t>
            </a: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24B76AD8-308B-C36C-87C8-25A83E24FB09}"/>
              </a:ext>
            </a:extLst>
          </p:cNvPr>
          <p:cNvSpPr/>
          <p:nvPr/>
        </p:nvSpPr>
        <p:spPr>
          <a:xfrm>
            <a:off x="8517789" y="3627620"/>
            <a:ext cx="221477" cy="239842"/>
          </a:xfrm>
          <a:prstGeom prst="triangle">
            <a:avLst/>
          </a:prstGeom>
          <a:solidFill>
            <a:srgbClr val="051A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C485A2A-E7ED-8174-0BE5-7C706FB0BA34}"/>
              </a:ext>
            </a:extLst>
          </p:cNvPr>
          <p:cNvSpPr/>
          <p:nvPr/>
        </p:nvSpPr>
        <p:spPr>
          <a:xfrm>
            <a:off x="10199186" y="5412565"/>
            <a:ext cx="221477" cy="239842"/>
          </a:xfrm>
          <a:prstGeom prst="triangle">
            <a:avLst/>
          </a:prstGeom>
          <a:solidFill>
            <a:srgbClr val="051A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17F9D0-75E5-B184-90F1-BA4F5B37278D}"/>
              </a:ext>
            </a:extLst>
          </p:cNvPr>
          <p:cNvCxnSpPr>
            <a:cxnSpLocks/>
          </p:cNvCxnSpPr>
          <p:nvPr/>
        </p:nvCxnSpPr>
        <p:spPr>
          <a:xfrm flipV="1">
            <a:off x="8643517" y="3897442"/>
            <a:ext cx="0" cy="921350"/>
          </a:xfrm>
          <a:prstGeom prst="straightConnector1">
            <a:avLst/>
          </a:prstGeom>
          <a:ln w="38100">
            <a:solidFill>
              <a:srgbClr val="051A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0C01841-803A-D74E-E150-168F50838FB8}"/>
              </a:ext>
            </a:extLst>
          </p:cNvPr>
          <p:cNvCxnSpPr>
            <a:cxnSpLocks/>
          </p:cNvCxnSpPr>
          <p:nvPr/>
        </p:nvCxnSpPr>
        <p:spPr>
          <a:xfrm>
            <a:off x="8910031" y="5096656"/>
            <a:ext cx="1229195" cy="435830"/>
          </a:xfrm>
          <a:prstGeom prst="straightConnector1">
            <a:avLst/>
          </a:prstGeom>
          <a:ln w="38100">
            <a:solidFill>
              <a:srgbClr val="051A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99604A1-99E3-A994-35C5-C23A46139C70}"/>
              </a:ext>
            </a:extLst>
          </p:cNvPr>
          <p:cNvSpPr txBox="1"/>
          <p:nvPr/>
        </p:nvSpPr>
        <p:spPr>
          <a:xfrm>
            <a:off x="8443885" y="4773822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51AC6"/>
                </a:solidFill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2285802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14622</TotalTime>
  <Words>397</Words>
  <Application>Microsoft Macintosh PowerPoint</Application>
  <PresentationFormat>Widescreen</PresentationFormat>
  <Paragraphs>36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Wiley</dc:creator>
  <cp:lastModifiedBy>Wiley</cp:lastModifiedBy>
  <cp:revision>69</cp:revision>
  <dcterms:created xsi:type="dcterms:W3CDTF">2025-07-03T20:38:34Z</dcterms:created>
  <dcterms:modified xsi:type="dcterms:W3CDTF">2025-07-16T13:15:10Z</dcterms:modified>
</cp:coreProperties>
</file>