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2" r:id="rId4"/>
    <p:sldId id="257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45"/>
  </p:normalViewPr>
  <p:slideViewPr>
    <p:cSldViewPr snapToGrid="0">
      <p:cViewPr varScale="1">
        <p:scale>
          <a:sx n="94" d="100"/>
          <a:sy n="94" d="100"/>
        </p:scale>
        <p:origin x="216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773CC-2A7B-1D89-6408-DB6E25E4DB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D94A44-B19F-0E74-23F3-4023179648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59D44-A360-2659-4286-639EDB9D9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1C88-F0E9-EC41-A55C-BA54E8782F64}" type="datetimeFigureOut">
              <a:rPr lang="en-US" smtClean="0"/>
              <a:t>7/9/25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E97EE-B30F-0E74-76BA-3BA74D0F4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6C4A5-5F7C-4C8E-0CDF-1F5373BB7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8D3F-7565-C448-96C1-8A9D2866D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18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EF931-8FBB-BC46-757C-759771B04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8A8A8B-DB70-0372-F157-F7B2D0ADE7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7BFD9-9075-2E9F-6476-419F30B2E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1C88-F0E9-EC41-A55C-BA54E8782F64}" type="datetimeFigureOut">
              <a:rPr lang="en-US" smtClean="0"/>
              <a:t>7/9/25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FB37A-7B2F-136E-8E6B-D57B53BED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C3DE0-1E82-D58B-C151-1009CBA0C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8D3F-7565-C448-96C1-8A9D2866D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57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0D4C3D-8A18-EE1E-E8D3-754DCEBE53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A2DE30-6F3C-FDB3-3DBB-C82A10C62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5467A-84DA-D31B-E758-6157593EF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1C88-F0E9-EC41-A55C-BA54E8782F64}" type="datetimeFigureOut">
              <a:rPr lang="en-US" smtClean="0"/>
              <a:t>7/9/25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1E733-077A-2030-0983-284C73637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CA4F9-5160-4BFF-D847-A14D1141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8D3F-7565-C448-96C1-8A9D2866D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68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B0AC3-D641-1E53-0419-6FC4A0AC4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37472-94B3-FB5E-9C52-AC5466949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13102-64B1-AFD5-BAA4-A53EF7D73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1C88-F0E9-EC41-A55C-BA54E8782F64}" type="datetimeFigureOut">
              <a:rPr lang="en-US" smtClean="0"/>
              <a:t>7/9/25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4408F-BB75-2440-BF5E-183FEEFD0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68506-63BB-14A5-3B4C-03C25E486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8D3F-7565-C448-96C1-8A9D2866D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88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9E5AA-D8F1-6CBC-E5D5-C14A18AA6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93B880-092F-E2E4-36CE-F5EC23580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85358-89A3-9EB4-19E3-535760ED0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1C88-F0E9-EC41-A55C-BA54E8782F64}" type="datetimeFigureOut">
              <a:rPr lang="en-US" smtClean="0"/>
              <a:t>7/9/25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10972-F378-F3C1-D714-058812C6E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94D98-B40F-4008-6202-9936E51D7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8D3F-7565-C448-96C1-8A9D2866D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245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DCAF9-0588-8BB5-920B-0F73D419F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79C96-EBFC-5419-A403-E014B73EE6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453133-19A6-5C46-3C49-7ACA36D89C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41D09-E262-E569-6CFC-424EC9E6C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1C88-F0E9-EC41-A55C-BA54E8782F64}" type="datetimeFigureOut">
              <a:rPr lang="en-US" smtClean="0"/>
              <a:t>7/9/25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A94A38-A998-A813-067B-9E0B1AE83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32A761-2A65-1EF6-25D4-79748EF46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8D3F-7565-C448-96C1-8A9D2866D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769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E3FDF-C2AD-D4B8-BB16-1262C2C8E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5A4F49-741F-F822-1C6D-2E9F9163A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490CA8-7CC1-529F-0FE4-DAC02ED8B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B7B3EB-9D14-6249-9D70-99E191B383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1425B1-9871-29D3-F0E9-A36049D10A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83588F-7DDF-78B1-FB25-05077F78F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1C88-F0E9-EC41-A55C-BA54E8782F64}" type="datetimeFigureOut">
              <a:rPr lang="en-US" smtClean="0"/>
              <a:t>7/9/25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503462-B047-02FE-E9AF-58E7C5754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558734-EA9E-CBB2-C6A1-ED61782D1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8D3F-7565-C448-96C1-8A9D2866D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66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2DD73-E6F0-78C0-EF55-927E50CFC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AC0154-275D-FB7D-D77F-EA9D463BA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1C88-F0E9-EC41-A55C-BA54E8782F64}" type="datetimeFigureOut">
              <a:rPr lang="en-US" smtClean="0"/>
              <a:t>7/9/25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BFC30D-14BD-45D9-6ED4-93827AAD3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D5AEB1-6A21-EAFB-FFD3-22BD7E910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8D3F-7565-C448-96C1-8A9D2866D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50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B83B61-4B38-70CE-D035-2F214F15A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1C88-F0E9-EC41-A55C-BA54E8782F64}" type="datetimeFigureOut">
              <a:rPr lang="en-US" smtClean="0"/>
              <a:t>7/9/25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B9D618-5E13-5B7C-1400-628D4713C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3E2A09-B178-6B44-89B9-F34972BE4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8D3F-7565-C448-96C1-8A9D2866D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9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D4576-71A3-226C-58D3-EA0E7F91F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9AE31-B570-58F6-EA13-4F8E39274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7DC6EB-8BD1-31AF-B704-021C8E0D57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5622FF-C4DE-C77D-FB93-F1BDD2169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1C88-F0E9-EC41-A55C-BA54E8782F64}" type="datetimeFigureOut">
              <a:rPr lang="en-US" smtClean="0"/>
              <a:t>7/9/25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A8BC8D-570F-3F22-E648-E6734F3AC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59348C-5EC1-B557-C6E3-E225E6EC9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8D3F-7565-C448-96C1-8A9D2866D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54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2E11B-EC9C-9FE5-69CA-841073817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205FBF-2DCB-CDCB-1578-6D6310C460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DE7A0D-91EA-41E6-1F5D-F3AC33CFE4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96C8E7-28CE-D6F5-F8CB-AF4D78B3C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1C88-F0E9-EC41-A55C-BA54E8782F64}" type="datetimeFigureOut">
              <a:rPr lang="en-US" smtClean="0"/>
              <a:t>7/9/25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C32E6-214C-C417-7223-A467AEA6E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1EBF3-6616-96C5-9A21-7FF6F0343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8D3F-7565-C448-96C1-8A9D2866D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681622-A8A6-307A-9372-AA6FFB4FD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BD51F-313D-854C-96F9-55A1A11E1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72285-2499-0B88-8A0E-B0D50FE2FD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3E1C88-F0E9-EC41-A55C-BA54E8782F64}" type="datetimeFigureOut">
              <a:rPr lang="en-US" smtClean="0"/>
              <a:t>7/9/25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601EB-3CC8-AE7E-9EB7-79F8E27F94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D8CA0-D17B-DE92-AA71-B665F616D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568D3F-7565-C448-96C1-8A9D2866D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1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iff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FF3ADB-AB8B-122E-821B-90480AC1E3D2}"/>
              </a:ext>
            </a:extLst>
          </p:cNvPr>
          <p:cNvSpPr txBox="1"/>
          <p:nvPr/>
        </p:nvSpPr>
        <p:spPr>
          <a:xfrm>
            <a:off x="1253798" y="156118"/>
            <a:ext cx="10222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Drivers of biogeochemical changes in deep Saanich Inlet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9F32E3-94D6-56E1-7154-2600CCA5B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4955" y="875725"/>
            <a:ext cx="6551827" cy="51289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53E44C-C884-3E39-92E0-356314932E8C}"/>
              </a:ext>
            </a:extLst>
          </p:cNvPr>
          <p:cNvSpPr txBox="1"/>
          <p:nvPr/>
        </p:nvSpPr>
        <p:spPr>
          <a:xfrm>
            <a:off x="7310373" y="3312574"/>
            <a:ext cx="1833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Pat Bay  mooring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98C112-8A2A-99CB-E8E7-80224F8A30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40" t="11971" r="5813" b="12477"/>
          <a:stretch/>
        </p:blipFill>
        <p:spPr>
          <a:xfrm>
            <a:off x="139172" y="4569823"/>
            <a:ext cx="2160000" cy="932252"/>
          </a:xfrm>
          <a:prstGeom prst="rect">
            <a:avLst/>
          </a:prstGeom>
        </p:spPr>
      </p:pic>
      <p:pic>
        <p:nvPicPr>
          <p:cNvPr id="9" name="Picture 12" descr="nserc_crsng_low">
            <a:extLst>
              <a:ext uri="{FF2B5EF4-FFF2-40B4-BE49-F238E27FC236}">
                <a16:creationId xmlns:a16="http://schemas.microsoft.com/office/drawing/2014/main" id="{371665A8-B9E5-C309-38AC-12898A155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72" y="5739740"/>
            <a:ext cx="2160000" cy="959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37F675E8-22C4-A037-68AE-4FBACCA5C5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782" y="1474875"/>
            <a:ext cx="2505501" cy="25055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EA59841-7368-D6B8-2463-D727ABF00FF6}"/>
              </a:ext>
            </a:extLst>
          </p:cNvPr>
          <p:cNvSpPr txBox="1"/>
          <p:nvPr/>
        </p:nvSpPr>
        <p:spPr>
          <a:xfrm>
            <a:off x="548269" y="890100"/>
            <a:ext cx="31005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Roberta Hamme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83BAC5-C0CE-4AB5-E4DC-FE596813EA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7402" y="4873931"/>
            <a:ext cx="1718813" cy="15885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E8E953B-2E2B-2275-0944-1A5B99F636BD}"/>
              </a:ext>
            </a:extLst>
          </p:cNvPr>
          <p:cNvSpPr txBox="1"/>
          <p:nvPr/>
        </p:nvSpPr>
        <p:spPr>
          <a:xfrm>
            <a:off x="4562802" y="6004680"/>
            <a:ext cx="73288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Long shallow sill separates deep Saanich from rest of Salish Sea – anoxic most of year</a:t>
            </a:r>
          </a:p>
        </p:txBody>
      </p:sp>
    </p:spTree>
    <p:extLst>
      <p:ext uri="{BB962C8B-B14F-4D97-AF65-F5344CB8AC3E}">
        <p14:creationId xmlns:p14="http://schemas.microsoft.com/office/powerpoint/2010/main" val="2581304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F15300-31F6-B394-1821-4DBC2DAF9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59" y="2094237"/>
            <a:ext cx="7263811" cy="2995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F42D62-8297-7926-7819-7AB11E7F3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5270" y="2293236"/>
            <a:ext cx="4696586" cy="41897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4E1CA1-23AD-A906-619E-7B4538E978D7}"/>
              </a:ext>
            </a:extLst>
          </p:cNvPr>
          <p:cNvSpPr txBox="1"/>
          <p:nvPr/>
        </p:nvSpPr>
        <p:spPr>
          <a:xfrm>
            <a:off x="4894220" y="6474263"/>
            <a:ext cx="6240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Manning, Hamme, and Bourbonnais (2010 Marine Chemistry)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CF7E78-0F66-C919-CC6C-B9E6996A86E4}"/>
              </a:ext>
            </a:extLst>
          </p:cNvPr>
          <p:cNvSpPr txBox="1"/>
          <p:nvPr/>
        </p:nvSpPr>
        <p:spPr>
          <a:xfrm>
            <a:off x="71459" y="115734"/>
            <a:ext cx="113658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Continuous data provides important context to ship-based 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EF2832-F615-047B-559C-DD70D4C347F7}"/>
              </a:ext>
            </a:extLst>
          </p:cNvPr>
          <p:cNvSpPr txBox="1"/>
          <p:nvPr/>
        </p:nvSpPr>
        <p:spPr>
          <a:xfrm>
            <a:off x="966989" y="700509"/>
            <a:ext cx="59913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Step-like density increases in deep Saanich demonstrate new water entering from over the sill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7D078A-1C3A-7D88-96E0-126F7E1AA4DA}"/>
              </a:ext>
            </a:extLst>
          </p:cNvPr>
          <p:cNvSpPr txBox="1"/>
          <p:nvPr/>
        </p:nvSpPr>
        <p:spPr>
          <a:xfrm>
            <a:off x="7853886" y="836144"/>
            <a:ext cx="46965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Explains sudden decrease Aug </a:t>
            </a:r>
            <a:r>
              <a:rPr lang="en-US" sz="2800" dirty="0">
                <a:solidFill>
                  <a:schemeClr val="bg1"/>
                </a:solidFill>
                <a:sym typeface="Wingdings" pitchFamily="2" charset="2"/>
              </a:rPr>
              <a:t> Oct in N</a:t>
            </a:r>
            <a:r>
              <a:rPr lang="en-US" sz="2800" baseline="-25000" dirty="0">
                <a:solidFill>
                  <a:schemeClr val="bg1"/>
                </a:solidFill>
                <a:sym typeface="Wingdings" pitchFamily="2" charset="2"/>
              </a:rPr>
              <a:t>2</a:t>
            </a:r>
            <a:r>
              <a:rPr lang="en-US" sz="2800" dirty="0">
                <a:solidFill>
                  <a:schemeClr val="bg1"/>
                </a:solidFill>
                <a:sym typeface="Wingdings" pitchFamily="2" charset="2"/>
              </a:rPr>
              <a:t> (only generated during anoxia)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575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57CFCD-5E1C-5B4B-9283-92D97D89F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9106" y="1774521"/>
            <a:ext cx="5841029" cy="43715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8384F2-5FE6-61FA-2011-3F46BAD5E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28" y="1774521"/>
            <a:ext cx="5833367" cy="40035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5F7983-C18A-9279-ECCE-1C0BAFA9D37F}"/>
              </a:ext>
            </a:extLst>
          </p:cNvPr>
          <p:cNvSpPr txBox="1"/>
          <p:nvPr/>
        </p:nvSpPr>
        <p:spPr>
          <a:xfrm>
            <a:off x="5068979" y="6214725"/>
            <a:ext cx="6182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Soetaert, Hamme, Raftery (2022 Frontiers in Marine Science)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48EDC3-5ED3-9F3E-95C4-488ADB7096F0}"/>
              </a:ext>
            </a:extLst>
          </p:cNvPr>
          <p:cNvSpPr txBox="1"/>
          <p:nvPr/>
        </p:nvSpPr>
        <p:spPr>
          <a:xfrm>
            <a:off x="71459" y="115734"/>
            <a:ext cx="12386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Continuous data on sill allows assessment of strength of “renewals”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DDF90F-E318-A919-F703-DF726290A299}"/>
              </a:ext>
            </a:extLst>
          </p:cNvPr>
          <p:cNvSpPr txBox="1"/>
          <p:nvPr/>
        </p:nvSpPr>
        <p:spPr>
          <a:xfrm>
            <a:off x="736456" y="700509"/>
            <a:ext cx="106528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Driver of renewals</a:t>
            </a:r>
          </a:p>
          <a:p>
            <a:r>
              <a:rPr lang="en-US" sz="2800" dirty="0">
                <a:solidFill>
                  <a:schemeClr val="bg1"/>
                </a:solidFill>
              </a:rPr>
              <a:t>	Density peaks (renewal) over sill when current speeds are low</a:t>
            </a:r>
          </a:p>
        </p:txBody>
      </p:sp>
    </p:spTree>
    <p:extLst>
      <p:ext uri="{BB962C8B-B14F-4D97-AF65-F5344CB8AC3E}">
        <p14:creationId xmlns:p14="http://schemas.microsoft.com/office/powerpoint/2010/main" val="447374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CB96F8-1E96-5F9D-8541-FB4BC333C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49" y="1307477"/>
            <a:ext cx="11249500" cy="13827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C1D03C-C1DF-2CF4-8F84-7C2A9DDFC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910" y="2690227"/>
            <a:ext cx="11126840" cy="3286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7EB909-D483-2A5B-9D36-937D76925A34}"/>
              </a:ext>
            </a:extLst>
          </p:cNvPr>
          <p:cNvSpPr txBox="1"/>
          <p:nvPr/>
        </p:nvSpPr>
        <p:spPr>
          <a:xfrm>
            <a:off x="5653667" y="3018868"/>
            <a:ext cx="4999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Capelle, Hallam, </a:t>
            </a:r>
            <a:r>
              <a:rPr lang="en-US" dirty="0" err="1">
                <a:solidFill>
                  <a:schemeClr val="bg1"/>
                </a:solidFill>
              </a:rPr>
              <a:t>Tortell</a:t>
            </a:r>
            <a:r>
              <a:rPr lang="en-US" dirty="0">
                <a:solidFill>
                  <a:schemeClr val="bg1"/>
                </a:solidFill>
              </a:rPr>
              <a:t> (2019 Marine Chemistry)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FEA623-41CC-145F-BA99-69D418DAC04B}"/>
              </a:ext>
            </a:extLst>
          </p:cNvPr>
          <p:cNvSpPr txBox="1"/>
          <p:nvPr/>
        </p:nvSpPr>
        <p:spPr>
          <a:xfrm>
            <a:off x="211708" y="784257"/>
            <a:ext cx="8455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UBC ship-based time series of oxygen in Saanich Inlet</a:t>
            </a:r>
          </a:p>
        </p:txBody>
      </p:sp>
      <p:pic>
        <p:nvPicPr>
          <p:cNvPr id="9" name="Picture 8" descr="A graph of colored lines&#10;&#10;AI-generated content may be incorrect.">
            <a:extLst>
              <a:ext uri="{FF2B5EF4-FFF2-40B4-BE49-F238E27FC236}">
                <a16:creationId xmlns:a16="http://schemas.microsoft.com/office/drawing/2014/main" id="{92C168D4-284E-E238-A83D-83A4BBFB95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5872" y="3429000"/>
            <a:ext cx="6464878" cy="32767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A700AA5-C470-01C7-806D-040DC6F0BF70}"/>
              </a:ext>
            </a:extLst>
          </p:cNvPr>
          <p:cNvSpPr txBox="1"/>
          <p:nvPr/>
        </p:nvSpPr>
        <p:spPr>
          <a:xfrm rot="16200000">
            <a:off x="10743047" y="5399483"/>
            <a:ext cx="2324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Hamme et al (in prep)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607B5C-4482-E44A-CBFF-997CBCDAB5B1}"/>
              </a:ext>
            </a:extLst>
          </p:cNvPr>
          <p:cNvSpPr txBox="1"/>
          <p:nvPr/>
        </p:nvSpPr>
        <p:spPr>
          <a:xfrm>
            <a:off x="71459" y="115734"/>
            <a:ext cx="11286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Continuous data over water column reveals renewal complexity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3F2695-E24D-C084-04CB-5E0FC79FB66D}"/>
              </a:ext>
            </a:extLst>
          </p:cNvPr>
          <p:cNvSpPr txBox="1"/>
          <p:nvPr/>
        </p:nvSpPr>
        <p:spPr>
          <a:xfrm>
            <a:off x="471250" y="3429000"/>
            <a:ext cx="44152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Profiling mooring shows oxygen delivered by each renewal is consumed within weeks </a:t>
            </a:r>
          </a:p>
        </p:txBody>
      </p:sp>
    </p:spTree>
    <p:extLst>
      <p:ext uri="{BB962C8B-B14F-4D97-AF65-F5344CB8AC3E}">
        <p14:creationId xmlns:p14="http://schemas.microsoft.com/office/powerpoint/2010/main" val="906425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7D6B03-71F1-A322-D581-D6FB998A80C0}"/>
              </a:ext>
            </a:extLst>
          </p:cNvPr>
          <p:cNvSpPr txBox="1"/>
          <p:nvPr/>
        </p:nvSpPr>
        <p:spPr>
          <a:xfrm>
            <a:off x="2773036" y="1589692"/>
            <a:ext cx="69441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High frequency data provides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</a:rPr>
              <a:t>context to ship-based observations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</a:rPr>
              <a:t>evidence of driving processes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</a:rPr>
              <a:t>resolution of complex dynamics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00"/>
              </a:solidFill>
            </a:endParaRPr>
          </a:p>
          <a:p>
            <a:r>
              <a:rPr lang="en-US" sz="3200" dirty="0">
                <a:solidFill>
                  <a:srgbClr val="FFFF00"/>
                </a:solidFill>
              </a:rPr>
              <a:t>Profiling mooring is especially useful to study upper water column too</a:t>
            </a:r>
          </a:p>
        </p:txBody>
      </p:sp>
    </p:spTree>
    <p:extLst>
      <p:ext uri="{BB962C8B-B14F-4D97-AF65-F5344CB8AC3E}">
        <p14:creationId xmlns:p14="http://schemas.microsoft.com/office/powerpoint/2010/main" val="1648565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6828</TotalTime>
  <Words>189</Words>
  <Application>Microsoft Macintosh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Roberta Hamme</dc:creator>
  <cp:lastModifiedBy>Roberta Hamme</cp:lastModifiedBy>
  <cp:revision>12</cp:revision>
  <dcterms:created xsi:type="dcterms:W3CDTF">2025-07-10T01:20:32Z</dcterms:created>
  <dcterms:modified xsi:type="dcterms:W3CDTF">2025-07-14T19:09:25Z</dcterms:modified>
</cp:coreProperties>
</file>