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9" r:id="rId5"/>
    <p:sldId id="262" r:id="rId6"/>
    <p:sldId id="260" r:id="rId7"/>
    <p:sldId id="265" r:id="rId8"/>
    <p:sldId id="264" r:id="rId9"/>
    <p:sldId id="258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BB00A-C235-43A9-A954-DF019D21CBAA}" v="8" dt="2025-07-11T20:01:44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P Juteau" userId="0d068e2b-bf10-4736-b5c3-144063e40021" providerId="ADAL" clId="{1C8BB00A-C235-43A9-A954-DF019D21CBAA}"/>
    <pc:docChg chg="modSld sldOrd">
      <pc:chgData name="JP Juteau" userId="0d068e2b-bf10-4736-b5c3-144063e40021" providerId="ADAL" clId="{1C8BB00A-C235-43A9-A954-DF019D21CBAA}" dt="2025-07-16T01:22:18.936" v="16"/>
      <pc:docMkLst>
        <pc:docMk/>
      </pc:docMkLst>
      <pc:sldChg chg="mod ord modShow">
        <pc:chgData name="JP Juteau" userId="0d068e2b-bf10-4736-b5c3-144063e40021" providerId="ADAL" clId="{1C8BB00A-C235-43A9-A954-DF019D21CBAA}" dt="2025-07-11T20:01:41.386" v="11" actId="729"/>
        <pc:sldMkLst>
          <pc:docMk/>
          <pc:sldMk cId="910593539" sldId="258"/>
        </pc:sldMkLst>
      </pc:sldChg>
      <pc:sldChg chg="ord">
        <pc:chgData name="JP Juteau" userId="0d068e2b-bf10-4736-b5c3-144063e40021" providerId="ADAL" clId="{1C8BB00A-C235-43A9-A954-DF019D21CBAA}" dt="2025-07-16T01:22:18.936" v="16"/>
        <pc:sldMkLst>
          <pc:docMk/>
          <pc:sldMk cId="2551711492" sldId="259"/>
        </pc:sldMkLst>
      </pc:sldChg>
      <pc:sldChg chg="ord">
        <pc:chgData name="JP Juteau" userId="0d068e2b-bf10-4736-b5c3-144063e40021" providerId="ADAL" clId="{1C8BB00A-C235-43A9-A954-DF019D21CBAA}" dt="2025-07-11T20:01:27.248" v="4"/>
        <pc:sldMkLst>
          <pc:docMk/>
          <pc:sldMk cId="1725469101" sldId="260"/>
        </pc:sldMkLst>
      </pc:sldChg>
      <pc:sldChg chg="modSp mod ord modShow">
        <pc:chgData name="JP Juteau" userId="0d068e2b-bf10-4736-b5c3-144063e40021" providerId="ADAL" clId="{1C8BB00A-C235-43A9-A954-DF019D21CBAA}" dt="2025-07-11T20:01:44.086" v="12" actId="729"/>
        <pc:sldMkLst>
          <pc:docMk/>
          <pc:sldMk cId="207222979" sldId="261"/>
        </pc:sldMkLst>
        <pc:grpChg chg="mod">
          <ac:chgData name="JP Juteau" userId="0d068e2b-bf10-4736-b5c3-144063e40021" providerId="ADAL" clId="{1C8BB00A-C235-43A9-A954-DF019D21CBAA}" dt="2025-07-11T19:45:17.282" v="0" actId="1076"/>
          <ac:grpSpMkLst>
            <pc:docMk/>
            <pc:sldMk cId="207222979" sldId="261"/>
            <ac:grpSpMk id="4" creationId="{6C224D86-CA33-2DC4-E77C-1DB72D658599}"/>
          </ac:grpSpMkLst>
        </pc:grpChg>
      </pc:sldChg>
      <pc:sldChg chg="ord">
        <pc:chgData name="JP Juteau" userId="0d068e2b-bf10-4736-b5c3-144063e40021" providerId="ADAL" clId="{1C8BB00A-C235-43A9-A954-DF019D21CBAA}" dt="2025-07-11T20:01:36.133" v="10"/>
        <pc:sldMkLst>
          <pc:docMk/>
          <pc:sldMk cId="3234296373" sldId="262"/>
        </pc:sldMkLst>
      </pc:sldChg>
      <pc:sldChg chg="ord">
        <pc:chgData name="JP Juteau" userId="0d068e2b-bf10-4736-b5c3-144063e40021" providerId="ADAL" clId="{1C8BB00A-C235-43A9-A954-DF019D21CBAA}" dt="2025-07-11T20:01:25.118" v="2"/>
        <pc:sldMkLst>
          <pc:docMk/>
          <pc:sldMk cId="357208758" sldId="263"/>
        </pc:sldMkLst>
      </pc:sldChg>
    </pc:docChg>
  </pc:docChgLst>
  <pc:docChgLst>
    <pc:chgData name="Anneke T. Doeschate" userId="S::anneke@rocklandscientific.com::f0370450-5c75-45ec-bd09-688deff726e2" providerId="AD" clId="Web-{F5472598-6825-BDC7-DA38-994611E4B4C8}"/>
    <pc:docChg chg="modSld">
      <pc:chgData name="Anneke T. Doeschate" userId="S::anneke@rocklandscientific.com::f0370450-5c75-45ec-bd09-688deff726e2" providerId="AD" clId="Web-{F5472598-6825-BDC7-DA38-994611E4B4C8}" dt="2025-07-11T17:52:12.217" v="1" actId="20577"/>
      <pc:docMkLst>
        <pc:docMk/>
      </pc:docMkLst>
      <pc:sldChg chg="modSp">
        <pc:chgData name="Anneke T. Doeschate" userId="S::anneke@rocklandscientific.com::f0370450-5c75-45ec-bd09-688deff726e2" providerId="AD" clId="Web-{F5472598-6825-BDC7-DA38-994611E4B4C8}" dt="2025-07-11T17:52:12.217" v="1" actId="20577"/>
        <pc:sldMkLst>
          <pc:docMk/>
          <pc:sldMk cId="1725469101" sldId="260"/>
        </pc:sldMkLst>
        <pc:spChg chg="mod">
          <ac:chgData name="Anneke T. Doeschate" userId="S::anneke@rocklandscientific.com::f0370450-5c75-45ec-bd09-688deff726e2" providerId="AD" clId="Web-{F5472598-6825-BDC7-DA38-994611E4B4C8}" dt="2025-07-11T17:52:12.217" v="1" actId="20577"/>
          <ac:spMkLst>
            <pc:docMk/>
            <pc:sldMk cId="1725469101" sldId="260"/>
            <ac:spMk id="9" creationId="{53139819-B785-5246-31F2-49080414F288}"/>
          </ac:spMkLst>
        </pc:spChg>
      </pc:sldChg>
    </pc:docChg>
  </pc:docChgLst>
  <pc:docChgLst>
    <pc:chgData name="Anneke T. Doeschate" userId="f0370450-5c75-45ec-bd09-688deff726e2" providerId="ADAL" clId="{561B7A90-97E7-BD49-BED8-7CF74AC989CB}"/>
    <pc:docChg chg="undo custSel addSld modSld sldOrd">
      <pc:chgData name="Anneke T. Doeschate" userId="f0370450-5c75-45ec-bd09-688deff726e2" providerId="ADAL" clId="{561B7A90-97E7-BD49-BED8-7CF74AC989CB}" dt="2025-07-11T19:59:47.731" v="651" actId="1076"/>
      <pc:docMkLst>
        <pc:docMk/>
      </pc:docMkLst>
      <pc:sldChg chg="modSp mod">
        <pc:chgData name="Anneke T. Doeschate" userId="f0370450-5c75-45ec-bd09-688deff726e2" providerId="ADAL" clId="{561B7A90-97E7-BD49-BED8-7CF74AC989CB}" dt="2025-07-11T19:52:47.539" v="127" actId="14100"/>
        <pc:sldMkLst>
          <pc:docMk/>
          <pc:sldMk cId="910593539" sldId="258"/>
        </pc:sldMkLst>
        <pc:spChg chg="mod">
          <ac:chgData name="Anneke T. Doeschate" userId="f0370450-5c75-45ec-bd09-688deff726e2" providerId="ADAL" clId="{561B7A90-97E7-BD49-BED8-7CF74AC989CB}" dt="2025-07-11T19:50:37.826" v="60" actId="1076"/>
          <ac:spMkLst>
            <pc:docMk/>
            <pc:sldMk cId="910593539" sldId="258"/>
            <ac:spMk id="5" creationId="{1C762996-7B80-757E-FBE6-34E97EDE0B83}"/>
          </ac:spMkLst>
        </pc:spChg>
        <pc:picChg chg="mod">
          <ac:chgData name="Anneke T. Doeschate" userId="f0370450-5c75-45ec-bd09-688deff726e2" providerId="ADAL" clId="{561B7A90-97E7-BD49-BED8-7CF74AC989CB}" dt="2025-07-11T19:52:47.539" v="127" actId="14100"/>
          <ac:picMkLst>
            <pc:docMk/>
            <pc:sldMk cId="910593539" sldId="258"/>
            <ac:picMk id="3" creationId="{5AB8C523-A6C3-F8F6-2BA6-AA6012C19DB9}"/>
          </ac:picMkLst>
        </pc:picChg>
      </pc:sldChg>
      <pc:sldChg chg="modSp mod ord">
        <pc:chgData name="Anneke T. Doeschate" userId="f0370450-5c75-45ec-bd09-688deff726e2" providerId="ADAL" clId="{561B7A90-97E7-BD49-BED8-7CF74AC989CB}" dt="2025-07-11T19:53:04.845" v="129" actId="14100"/>
        <pc:sldMkLst>
          <pc:docMk/>
          <pc:sldMk cId="1725469101" sldId="260"/>
        </pc:sldMkLst>
        <pc:picChg chg="mod">
          <ac:chgData name="Anneke T. Doeschate" userId="f0370450-5c75-45ec-bd09-688deff726e2" providerId="ADAL" clId="{561B7A90-97E7-BD49-BED8-7CF74AC989CB}" dt="2025-07-11T19:53:04.845" v="129" actId="14100"/>
          <ac:picMkLst>
            <pc:docMk/>
            <pc:sldMk cId="1725469101" sldId="260"/>
            <ac:picMk id="8" creationId="{9EAC7BB8-7057-D8EA-6291-29A7D755F72A}"/>
          </ac:picMkLst>
        </pc:picChg>
      </pc:sldChg>
      <pc:sldChg chg="modSp mod">
        <pc:chgData name="Anneke T. Doeschate" userId="f0370450-5c75-45ec-bd09-688deff726e2" providerId="ADAL" clId="{561B7A90-97E7-BD49-BED8-7CF74AC989CB}" dt="2025-07-11T19:52:51.282" v="128" actId="14100"/>
        <pc:sldMkLst>
          <pc:docMk/>
          <pc:sldMk cId="207222979" sldId="261"/>
        </pc:sldMkLst>
        <pc:picChg chg="mod">
          <ac:chgData name="Anneke T. Doeschate" userId="f0370450-5c75-45ec-bd09-688deff726e2" providerId="ADAL" clId="{561B7A90-97E7-BD49-BED8-7CF74AC989CB}" dt="2025-07-11T19:52:51.282" v="128" actId="14100"/>
          <ac:picMkLst>
            <pc:docMk/>
            <pc:sldMk cId="207222979" sldId="261"/>
            <ac:picMk id="8" creationId="{FC99098E-7185-19BA-2B6A-D67A4878BDBE}"/>
          </ac:picMkLst>
        </pc:picChg>
      </pc:sldChg>
      <pc:sldChg chg="addSp delSp modSp add mod ord">
        <pc:chgData name="Anneke T. Doeschate" userId="f0370450-5c75-45ec-bd09-688deff726e2" providerId="ADAL" clId="{561B7A90-97E7-BD49-BED8-7CF74AC989CB}" dt="2025-07-11T19:59:47.731" v="651" actId="1076"/>
        <pc:sldMkLst>
          <pc:docMk/>
          <pc:sldMk cId="3234296373" sldId="262"/>
        </pc:sldMkLst>
        <pc:spChg chg="mod">
          <ac:chgData name="Anneke T. Doeschate" userId="f0370450-5c75-45ec-bd09-688deff726e2" providerId="ADAL" clId="{561B7A90-97E7-BD49-BED8-7CF74AC989CB}" dt="2025-07-11T19:54:07.309" v="135" actId="20577"/>
          <ac:spMkLst>
            <pc:docMk/>
            <pc:sldMk cId="3234296373" sldId="262"/>
            <ac:spMk id="2" creationId="{09E4F401-4D44-9DB4-7EA3-711CB1D9C5FA}"/>
          </ac:spMkLst>
        </pc:spChg>
        <pc:spChg chg="mod">
          <ac:chgData name="Anneke T. Doeschate" userId="f0370450-5c75-45ec-bd09-688deff726e2" providerId="ADAL" clId="{561B7A90-97E7-BD49-BED8-7CF74AC989CB}" dt="2025-07-11T19:59:29.934" v="647" actId="122"/>
          <ac:spMkLst>
            <pc:docMk/>
            <pc:sldMk cId="3234296373" sldId="262"/>
            <ac:spMk id="10" creationId="{F547E305-3014-37B2-7914-9C3AF5ACBFC6}"/>
          </ac:spMkLst>
        </pc:spChg>
        <pc:spChg chg="mod">
          <ac:chgData name="Anneke T. Doeschate" userId="f0370450-5c75-45ec-bd09-688deff726e2" providerId="ADAL" clId="{561B7A90-97E7-BD49-BED8-7CF74AC989CB}" dt="2025-07-11T19:56:55.992" v="389" actId="1076"/>
          <ac:spMkLst>
            <pc:docMk/>
            <pc:sldMk cId="3234296373" sldId="262"/>
            <ac:spMk id="11" creationId="{F578DC89-BDE1-36DA-4008-9B4588F25E90}"/>
          </ac:spMkLst>
        </pc:spChg>
        <pc:spChg chg="add mod">
          <ac:chgData name="Anneke T. Doeschate" userId="f0370450-5c75-45ec-bd09-688deff726e2" providerId="ADAL" clId="{561B7A90-97E7-BD49-BED8-7CF74AC989CB}" dt="2025-07-11T19:59:47.731" v="651" actId="1076"/>
          <ac:spMkLst>
            <pc:docMk/>
            <pc:sldMk cId="3234296373" sldId="262"/>
            <ac:spMk id="12" creationId="{A64E8F45-73F6-C25E-F3A2-D535409F94EB}"/>
          </ac:spMkLst>
        </pc:spChg>
        <pc:spChg chg="add mod">
          <ac:chgData name="Anneke T. Doeschate" userId="f0370450-5c75-45ec-bd09-688deff726e2" providerId="ADAL" clId="{561B7A90-97E7-BD49-BED8-7CF74AC989CB}" dt="2025-07-11T19:55:10.467" v="179" actId="14100"/>
          <ac:spMkLst>
            <pc:docMk/>
            <pc:sldMk cId="3234296373" sldId="262"/>
            <ac:spMk id="13" creationId="{97C3BCC1-92CB-BDFD-EA9A-B2C9BC556F6E}"/>
          </ac:spMkLst>
        </pc:spChg>
        <pc:spChg chg="add mod">
          <ac:chgData name="Anneke T. Doeschate" userId="f0370450-5c75-45ec-bd09-688deff726e2" providerId="ADAL" clId="{561B7A90-97E7-BD49-BED8-7CF74AC989CB}" dt="2025-07-11T19:59:44.641" v="650" actId="1076"/>
          <ac:spMkLst>
            <pc:docMk/>
            <pc:sldMk cId="3234296373" sldId="262"/>
            <ac:spMk id="14" creationId="{DADF9ECA-E281-DB8E-64A5-E0F7CC6ED349}"/>
          </ac:spMkLst>
        </pc:spChg>
        <pc:grpChg chg="mod">
          <ac:chgData name="Anneke T. Doeschate" userId="f0370450-5c75-45ec-bd09-688deff726e2" providerId="ADAL" clId="{561B7A90-97E7-BD49-BED8-7CF74AC989CB}" dt="2025-07-11T19:56:43.426" v="369" actId="1076"/>
          <ac:grpSpMkLst>
            <pc:docMk/>
            <pc:sldMk cId="3234296373" sldId="262"/>
            <ac:grpSpMk id="4" creationId="{A1F90ACC-4CF9-6F71-0A86-A83AB1ED2D2D}"/>
          </ac:grpSpMkLst>
        </pc:grpChg>
      </pc:sldChg>
      <pc:sldChg chg="addSp modSp add mod ord">
        <pc:chgData name="Anneke T. Doeschate" userId="f0370450-5c75-45ec-bd09-688deff726e2" providerId="ADAL" clId="{561B7A90-97E7-BD49-BED8-7CF74AC989CB}" dt="2025-07-11T19:53:14.690" v="130" actId="1076"/>
        <pc:sldMkLst>
          <pc:docMk/>
          <pc:sldMk cId="357208758" sldId="263"/>
        </pc:sldMkLst>
        <pc:spChg chg="mod">
          <ac:chgData name="Anneke T. Doeschate" userId="f0370450-5c75-45ec-bd09-688deff726e2" providerId="ADAL" clId="{561B7A90-97E7-BD49-BED8-7CF74AC989CB}" dt="2025-07-11T19:51:09.928" v="63" actId="255"/>
          <ac:spMkLst>
            <pc:docMk/>
            <pc:sldMk cId="357208758" sldId="263"/>
            <ac:spMk id="5" creationId="{E7E468CE-1C0B-8146-5A28-FBF82E6F4E16}"/>
          </ac:spMkLst>
        </pc:spChg>
        <pc:spChg chg="add mod">
          <ac:chgData name="Anneke T. Doeschate" userId="f0370450-5c75-45ec-bd09-688deff726e2" providerId="ADAL" clId="{561B7A90-97E7-BD49-BED8-7CF74AC989CB}" dt="2025-07-11T19:52:34.068" v="125" actId="20577"/>
          <ac:spMkLst>
            <pc:docMk/>
            <pc:sldMk cId="357208758" sldId="263"/>
            <ac:spMk id="8" creationId="{B7F367BE-9243-606B-3E02-BBAE21ACCF32}"/>
          </ac:spMkLst>
        </pc:spChg>
        <pc:picChg chg="mod">
          <ac:chgData name="Anneke T. Doeschate" userId="f0370450-5c75-45ec-bd09-688deff726e2" providerId="ADAL" clId="{561B7A90-97E7-BD49-BED8-7CF74AC989CB}" dt="2025-07-11T19:53:14.690" v="130" actId="1076"/>
          <ac:picMkLst>
            <pc:docMk/>
            <pc:sldMk cId="357208758" sldId="263"/>
            <ac:picMk id="2" creationId="{378D8857-F364-72C9-0BC0-B8B5BBDEC121}"/>
          </ac:picMkLst>
        </pc:picChg>
        <pc:picChg chg="mod">
          <ac:chgData name="Anneke T. Doeschate" userId="f0370450-5c75-45ec-bd09-688deff726e2" providerId="ADAL" clId="{561B7A90-97E7-BD49-BED8-7CF74AC989CB}" dt="2025-07-11T19:52:41.225" v="126" actId="14100"/>
          <ac:picMkLst>
            <pc:docMk/>
            <pc:sldMk cId="357208758" sldId="263"/>
            <ac:picMk id="3" creationId="{873BBC27-8D1A-5893-57C4-2CB1068414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D5887-C907-4F2C-9B04-E94C20FEDCD2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1A8E-151F-48DF-960E-785AA77F12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30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F2DB-82BA-1CD5-F9CE-FF070534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466E9-624E-AE05-BB62-B59347637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FCEEB-C21F-888F-71A4-965D15D2D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5371D-5891-62E8-56C5-FE4AF8A0F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71A8E-151F-48DF-960E-785AA77F124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88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71A8E-151F-48DF-960E-785AA77F124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45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0E92-0A3F-318F-A5AA-8A25AFC0C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EAC86-5FD7-59B9-5F2C-821B1A45A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1534-7516-DD7B-1F33-9D276D64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E00C8-DB93-42E0-3B41-B8334246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CDA15-0E8B-5B5D-F340-8CA66A20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76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108D-9436-247B-35E4-76076127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11EF0-C305-19F9-834D-70639C4DA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AA10-6EFF-02A1-687B-2C3F48BD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3095-D2CA-5BC2-C6F7-B18C15F4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1BC54-5CDD-2FBC-EC3F-6F28E8E2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03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DB3D7-3448-A7B1-FE9D-AF42C4D11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8EC79-D422-8BA8-2B56-52D0A00C2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6EE9-63C0-0C4A-31A3-1AE1B203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77BE-2A65-E3F8-3481-010903D3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677CE-2E21-4928-F8EA-A8CC7981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06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6AA8-093D-25B1-8033-1F3165AD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578A-2043-E8E7-7DCE-08882FD6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E8199-4BB7-C556-BAD6-EFF20F80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C941-C2C9-FF7D-A486-BC9D6C7F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39F9E-163D-1CAB-BCE6-174B591A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6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27B1-5608-2417-F369-3E903295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3987C-97D1-B2D3-CAC2-CD94640C2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4F1F-374C-43F4-3B98-66925F52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8DDCB-52AE-E126-53DB-3A6A3DDF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03ED6-A96D-098A-631B-6EC793DD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5340-43A9-34E7-8099-D92BDCFD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48E3-C2B2-88F6-43E7-BE85CDB98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2222A-DC10-0969-2845-1A45EA309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FF18D-064D-3ED1-5089-BB1F039E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772FD-EF1C-603E-6292-31C37537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84B10-8D46-41DD-B119-8D8364AB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1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EA26-274C-CAF3-98CB-DAEB7E69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34D66-7C1A-15CB-8D8F-2FC3C0890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A3D12-7767-4970-AB58-01706CC9F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EBC46-F49D-206F-F685-DEF387EBD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4FAD6-52C4-F2FF-5357-B0CFEA7A7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D1898-2FFB-092E-5A45-C4EC106D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40C62-DC70-96D3-55F6-773D0E9B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FBF28-3FD4-C321-C02A-9D866205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9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0877-E93F-E72C-F34B-49592FFF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6C2D2-B441-C8B6-8D7C-3658AD8B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8A088-912E-75FE-1537-366415D7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C3F70-88D0-CA20-064B-8615845D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96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40581-BA51-2DF2-A895-E46B45DD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BD16C-3E62-24A7-A094-D0FED5B2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AE972-FA08-8A14-2C30-046FBE2B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21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AF32-CB0C-4E5D-2CE9-B002FE4B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5E12-FF97-9F96-A17E-F936E5F31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6F8BA-8425-8399-F76F-B6D0E0FD5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E2C82-F076-C344-5C0F-2713A1FE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AFDDE-A2DF-D522-F8CE-6C8820B6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C59B9-6CA7-D88D-C0DD-9DE07A90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64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717C-9AC8-A5BC-7B95-56DE37DD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308AE-4BAC-B3A6-819B-34D17D8A4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BD48F-1D1C-0503-F448-0AA0E523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1D57D-64F2-E37B-9D76-9315EC5F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D537C-3D66-0A68-2379-0589A033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C9BA3-2C8A-E15D-F279-E01D3D52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75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FBB92-D67E-44D0-6898-7FE2AE9D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B0FEA-E4BE-CA68-5E78-8F9C22AD3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B891-301E-C5C7-C541-F6773562B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EE9E61-CB1A-4CAA-947C-9A284D4958C4}" type="datetimeFigureOut">
              <a:rPr lang="en-CA" smtClean="0"/>
              <a:t>2025-07-16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D40CE-806E-6107-58DD-0935244B8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D2D9-88F7-2185-6DF6-4D15A2E85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4FCC3-4A64-4638-B2FB-FA0945369A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2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68061-3268-5FF3-F862-BEBFB1921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en-CA" sz="5000"/>
              <a:t>Turbulence Measurements &amp;</a:t>
            </a:r>
            <a:br>
              <a:rPr lang="en-CA" sz="5000"/>
            </a:br>
            <a:r>
              <a:rPr lang="en-CA" sz="5000"/>
              <a:t>British Columbia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1406982-4A36-F682-323E-1D8D34EAC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b="17863"/>
          <a:stretch/>
        </p:blipFill>
        <p:spPr>
          <a:xfrm>
            <a:off x="6260956" y="967809"/>
            <a:ext cx="5441001" cy="159216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BABFA7-2A42-BBB1-127D-B728926A85C1}"/>
              </a:ext>
            </a:extLst>
          </p:cNvPr>
          <p:cNvGrpSpPr/>
          <p:nvPr/>
        </p:nvGrpSpPr>
        <p:grpSpPr>
          <a:xfrm>
            <a:off x="6729063" y="2816502"/>
            <a:ext cx="4343127" cy="3675340"/>
            <a:chOff x="4626634" y="-35286"/>
            <a:chExt cx="7565366" cy="6891577"/>
          </a:xfrm>
        </p:grpSpPr>
        <p:pic>
          <p:nvPicPr>
            <p:cNvPr id="6" name="Picture 5" descr="A map of the british columbia sea&#10;&#10;AI-generated content may be incorrect.">
              <a:extLst>
                <a:ext uri="{FF2B5EF4-FFF2-40B4-BE49-F238E27FC236}">
                  <a16:creationId xmlns:a16="http://schemas.microsoft.com/office/drawing/2014/main" id="{707E989A-B3E5-2BAA-5C11-6FCD2DA07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634" y="-35286"/>
              <a:ext cx="7565366" cy="689157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E644B7-ADC1-4892-071D-1120EED31513}"/>
                </a:ext>
              </a:extLst>
            </p:cNvPr>
            <p:cNvSpPr/>
            <p:nvPr/>
          </p:nvSpPr>
          <p:spPr>
            <a:xfrm>
              <a:off x="8566030" y="-11117"/>
              <a:ext cx="1966823" cy="787493"/>
            </a:xfrm>
            <a:prstGeom prst="rect">
              <a:avLst/>
            </a:prstGeom>
            <a:solidFill>
              <a:srgbClr val="FFEA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E1B208-CBA3-833C-7708-5CBDCEE71ACD}"/>
                </a:ext>
              </a:extLst>
            </p:cNvPr>
            <p:cNvSpPr/>
            <p:nvPr/>
          </p:nvSpPr>
          <p:spPr>
            <a:xfrm>
              <a:off x="10443711" y="1"/>
              <a:ext cx="1748289" cy="2174636"/>
            </a:xfrm>
            <a:prstGeom prst="rect">
              <a:avLst/>
            </a:prstGeom>
            <a:solidFill>
              <a:srgbClr val="FFEA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CD901D-D310-819B-0E71-162B1C8F45DE}"/>
              </a:ext>
            </a:extLst>
          </p:cNvPr>
          <p:cNvCxnSpPr/>
          <p:nvPr/>
        </p:nvCxnSpPr>
        <p:spPr>
          <a:xfrm flipV="1">
            <a:off x="11072190" y="2829392"/>
            <a:ext cx="0" cy="366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6E3A2F-BDEE-6D85-4800-AC7DA75F3EBA}"/>
              </a:ext>
            </a:extLst>
          </p:cNvPr>
          <p:cNvCxnSpPr/>
          <p:nvPr/>
        </p:nvCxnSpPr>
        <p:spPr>
          <a:xfrm flipV="1">
            <a:off x="6742314" y="2816502"/>
            <a:ext cx="0" cy="366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5F366D-2E11-CD57-3F70-7013BE5B0783}"/>
              </a:ext>
            </a:extLst>
          </p:cNvPr>
          <p:cNvCxnSpPr>
            <a:cxnSpLocks/>
          </p:cNvCxnSpPr>
          <p:nvPr/>
        </p:nvCxnSpPr>
        <p:spPr>
          <a:xfrm flipH="1" flipV="1">
            <a:off x="6742314" y="2816502"/>
            <a:ext cx="4329875" cy="12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E42A33-68A1-2D6F-3B08-2B096D5E6C42}"/>
              </a:ext>
            </a:extLst>
          </p:cNvPr>
          <p:cNvCxnSpPr>
            <a:cxnSpLocks/>
          </p:cNvCxnSpPr>
          <p:nvPr/>
        </p:nvCxnSpPr>
        <p:spPr>
          <a:xfrm flipH="1" flipV="1">
            <a:off x="6729062" y="6462582"/>
            <a:ext cx="4329875" cy="12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0E22A7B-23B7-5C30-3771-5E57DA83EC42}"/>
              </a:ext>
            </a:extLst>
          </p:cNvPr>
          <p:cNvSpPr txBox="1"/>
          <p:nvPr/>
        </p:nvSpPr>
        <p:spPr>
          <a:xfrm>
            <a:off x="851183" y="4332136"/>
            <a:ext cx="367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/>
              <a:t>Jean-Philippe Juteau &amp; </a:t>
            </a:r>
            <a:br>
              <a:rPr lang="en-CA" i="1"/>
            </a:br>
            <a:r>
              <a:rPr lang="en-CA" i="1"/>
              <a:t>Anneke ten Doeschate</a:t>
            </a:r>
          </a:p>
        </p:txBody>
      </p:sp>
    </p:spTree>
    <p:extLst>
      <p:ext uri="{BB962C8B-B14F-4D97-AF65-F5344CB8AC3E}">
        <p14:creationId xmlns:p14="http://schemas.microsoft.com/office/powerpoint/2010/main" val="261845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CE15-01CF-39C2-14C9-B4E90DF9B005}"/>
              </a:ext>
            </a:extLst>
          </p:cNvPr>
          <p:cNvSpPr txBox="1">
            <a:spLocks/>
          </p:cNvSpPr>
          <p:nvPr/>
        </p:nvSpPr>
        <p:spPr>
          <a:xfrm>
            <a:off x="1596079" y="-586507"/>
            <a:ext cx="384062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What we measure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C714D8-3FB8-E8BA-10EC-BA3AFCE0A349}"/>
              </a:ext>
            </a:extLst>
          </p:cNvPr>
          <p:cNvCxnSpPr/>
          <p:nvPr/>
        </p:nvCxnSpPr>
        <p:spPr>
          <a:xfrm>
            <a:off x="1202635" y="869489"/>
            <a:ext cx="44560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C224D86-CA33-2DC4-E77C-1DB72D658599}"/>
              </a:ext>
            </a:extLst>
          </p:cNvPr>
          <p:cNvGrpSpPr>
            <a:grpSpLocks noChangeAspect="1"/>
          </p:cNvGrpSpPr>
          <p:nvPr/>
        </p:nvGrpSpPr>
        <p:grpSpPr>
          <a:xfrm>
            <a:off x="7846622" y="141491"/>
            <a:ext cx="4146970" cy="3450099"/>
            <a:chOff x="8061959" y="2242397"/>
            <a:chExt cx="3694747" cy="33854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2B017A-2FAD-2110-BD0A-D596CB22A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61959" y="2242397"/>
              <a:ext cx="3694747" cy="338547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44D6BF-26C6-0666-C33C-18363A310D3D}"/>
                </a:ext>
              </a:extLst>
            </p:cNvPr>
            <p:cNvSpPr/>
            <p:nvPr/>
          </p:nvSpPr>
          <p:spPr>
            <a:xfrm>
              <a:off x="8508822" y="4600151"/>
              <a:ext cx="345618" cy="102772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5CA6CE-FC2E-FD12-E8CA-D4E0D4CDA6AB}"/>
                </a:ext>
              </a:extLst>
            </p:cNvPr>
            <p:cNvSpPr/>
            <p:nvPr/>
          </p:nvSpPr>
          <p:spPr>
            <a:xfrm>
              <a:off x="9301303" y="4925066"/>
              <a:ext cx="273407" cy="701651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C99098E-7185-19BA-2B6A-D67A4878B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6" t="14624" r="7671" b="15739"/>
          <a:stretch/>
        </p:blipFill>
        <p:spPr>
          <a:xfrm>
            <a:off x="1" y="6161810"/>
            <a:ext cx="2602500" cy="696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FAB78-5C83-83E8-1F00-BD4DD882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768" y="2926429"/>
            <a:ext cx="4812732" cy="3297613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D549FE5-67AB-9775-5125-DCB8FCA1BAF4}"/>
              </a:ext>
            </a:extLst>
          </p:cNvPr>
          <p:cNvSpPr txBox="1">
            <a:spLocks/>
          </p:cNvSpPr>
          <p:nvPr/>
        </p:nvSpPr>
        <p:spPr>
          <a:xfrm>
            <a:off x="-23560" y="1128164"/>
            <a:ext cx="5252119" cy="47561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E75204"/>
              </a:buClr>
              <a:buFont typeface="+mj-lt"/>
              <a:buAutoNum type="arabicPeriod"/>
            </a:pPr>
            <a:r>
              <a:rPr lang="en-US" sz="2000" b="1">
                <a:solidFill>
                  <a:srgbClr val="E75204"/>
                </a:solidFill>
              </a:rPr>
              <a:t>ε</a:t>
            </a:r>
            <a:r>
              <a:rPr lang="en-US" sz="2000"/>
              <a:t> is used as a direct measure of the turbulence intensity</a:t>
            </a:r>
          </a:p>
          <a:p>
            <a:pPr marL="514350" indent="-514350">
              <a:buClr>
                <a:srgbClr val="E75204"/>
              </a:buClr>
              <a:buFont typeface="+mj-lt"/>
              <a:buAutoNum type="arabicPeriod"/>
            </a:pPr>
            <a:r>
              <a:rPr lang="en-US" sz="2000" b="1">
                <a:solidFill>
                  <a:srgbClr val="E75204"/>
                </a:solidFill>
              </a:rPr>
              <a:t>ε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/>
              <a:t>is a fundamental quantity used to estimate many relevant features of a turbulent flow.</a:t>
            </a:r>
          </a:p>
          <a:p>
            <a:pPr marL="514350" indent="-514350">
              <a:buClr>
                <a:srgbClr val="E75204"/>
              </a:buClr>
              <a:buFont typeface="+mj-lt"/>
              <a:buAutoNum type="arabicPeriod"/>
            </a:pPr>
            <a:r>
              <a:rPr lang="en-US" sz="2000" b="1">
                <a:solidFill>
                  <a:srgbClr val="E75204"/>
                </a:solidFill>
              </a:rPr>
              <a:t>ε</a:t>
            </a:r>
            <a:r>
              <a:rPr lang="en-US" sz="2000"/>
              <a:t> is used in the computation of  the diapycnal mixing rate (eddy diffusivity)</a:t>
            </a:r>
          </a:p>
          <a:p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  <a:p>
            <a:pPr>
              <a:buFont typeface="System Font Regular"/>
              <a:buChar char="→"/>
            </a:pPr>
            <a:endParaRPr lang="en-US" sz="2000" b="1" u="sng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System Font Regular"/>
              <a:buChar char="→"/>
            </a:pPr>
            <a:r>
              <a:rPr lang="en-US" sz="2000" b="1" u="sng">
                <a:solidFill>
                  <a:srgbClr val="E75204"/>
                </a:solidFill>
              </a:rPr>
              <a:t>Turbulence dominates mixing </a:t>
            </a:r>
            <a:r>
              <a:rPr lang="en-US" sz="2000"/>
              <a:t>of anything that is in the ocean or enters the ocean (heat, salt, energy, nutrients, chemicals, micro-plastics etc.).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33F49-A919-200B-23A5-144160E3A4A5}"/>
                  </a:ext>
                </a:extLst>
              </p:cNvPr>
              <p:cNvSpPr txBox="1"/>
              <p:nvPr/>
            </p:nvSpPr>
            <p:spPr>
              <a:xfrm>
                <a:off x="1019272" y="3642672"/>
                <a:ext cx="2309991" cy="932563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CA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CA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33F49-A919-200B-23A5-144160E3A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72" y="3642672"/>
                <a:ext cx="2309991" cy="932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2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6BBACD-50CC-38DA-1AE6-70FB41C25A3E}"/>
              </a:ext>
            </a:extLst>
          </p:cNvPr>
          <p:cNvSpPr txBox="1">
            <a:spLocks/>
          </p:cNvSpPr>
          <p:nvPr/>
        </p:nvSpPr>
        <p:spPr>
          <a:xfrm>
            <a:off x="5746235" y="482843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About Rockland Scientific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93BC9-E150-6CF2-330A-3F7B6374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6" y="602673"/>
            <a:ext cx="3727974" cy="27661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F5F887-EB9E-4A8C-6467-C0CB0F77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6" t="14624" r="7671" b="15739"/>
          <a:stretch/>
        </p:blipFill>
        <p:spPr>
          <a:xfrm>
            <a:off x="804672" y="3462198"/>
            <a:ext cx="3759105" cy="10055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F480DC-1382-C4AB-8026-EB8B310BDF5D}"/>
              </a:ext>
            </a:extLst>
          </p:cNvPr>
          <p:cNvSpPr txBox="1">
            <a:spLocks/>
          </p:cNvSpPr>
          <p:nvPr/>
        </p:nvSpPr>
        <p:spPr>
          <a:xfrm>
            <a:off x="5956643" y="2735868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400" b="1">
                <a:solidFill>
                  <a:schemeClr val="tx2"/>
                </a:solidFill>
              </a:rPr>
              <a:t>LOCATION </a:t>
            </a:r>
          </a:p>
          <a:p>
            <a:r>
              <a:rPr lang="en-US" sz="1400">
                <a:solidFill>
                  <a:schemeClr val="tx2"/>
                </a:solidFill>
              </a:rPr>
              <a:t>Victoria, Canada (HQ) | Halifax, NS | Seattle, USA | Marseille, France</a:t>
            </a:r>
          </a:p>
          <a:p>
            <a:pPr marL="0"/>
            <a:endParaRPr lang="en-US" sz="1400">
              <a:solidFill>
                <a:schemeClr val="tx2"/>
              </a:solidFill>
            </a:endParaRPr>
          </a:p>
          <a:p>
            <a:pPr marL="0"/>
            <a:r>
              <a:rPr lang="en-US" sz="1400" b="1">
                <a:solidFill>
                  <a:schemeClr val="tx2"/>
                </a:solidFill>
              </a:rPr>
              <a:t>EXPERIENCE &amp; MARKET</a:t>
            </a:r>
          </a:p>
          <a:p>
            <a:r>
              <a:rPr lang="en-US" sz="1400">
                <a:solidFill>
                  <a:schemeClr val="tx2"/>
                </a:solidFill>
              </a:rPr>
              <a:t>Turbulence instrumentation for oceanography &amp; limnology, since 2005</a:t>
            </a:r>
          </a:p>
          <a:p>
            <a:r>
              <a:rPr lang="en-US" sz="1400">
                <a:solidFill>
                  <a:schemeClr val="tx2"/>
                </a:solidFill>
              </a:rPr>
              <a:t>End users in academic and gov’t research </a:t>
            </a:r>
          </a:p>
          <a:p>
            <a:r>
              <a:rPr lang="en-US" sz="1400">
                <a:solidFill>
                  <a:schemeClr val="tx2"/>
                </a:solidFill>
              </a:rPr>
              <a:t>Highly skilled technical and scientific staff </a:t>
            </a:r>
          </a:p>
          <a:p>
            <a:r>
              <a:rPr lang="en-US" sz="1400">
                <a:solidFill>
                  <a:schemeClr val="tx2"/>
                </a:solidFill>
              </a:rPr>
              <a:t>Instruments operating in 30+ countries</a:t>
            </a:r>
            <a:br>
              <a:rPr lang="en-US" sz="1400">
                <a:solidFill>
                  <a:schemeClr val="tx2"/>
                </a:solidFill>
              </a:rPr>
            </a:br>
            <a:r>
              <a:rPr lang="en-US" sz="1400">
                <a:solidFill>
                  <a:schemeClr val="tx2"/>
                </a:solidFill>
              </a:rPr>
              <a:t>e.g., ONC, DFO, NOC, Rutgers, WHOI, etc.</a:t>
            </a:r>
            <a:endParaRPr lang="en-US" sz="1400" u="sng">
              <a:solidFill>
                <a:schemeClr val="tx2"/>
              </a:solidFill>
            </a:endParaRPr>
          </a:p>
          <a:p>
            <a:r>
              <a:rPr lang="en-US" sz="1400">
                <a:solidFill>
                  <a:schemeClr val="tx2"/>
                </a:solidFill>
              </a:rPr>
              <a:t>Established partnerships with platform integrators </a:t>
            </a:r>
            <a:br>
              <a:rPr lang="en-US" sz="1400">
                <a:solidFill>
                  <a:schemeClr val="tx2"/>
                </a:solidFill>
              </a:rPr>
            </a:br>
            <a:r>
              <a:rPr lang="en-US" sz="1400">
                <a:solidFill>
                  <a:schemeClr val="tx2"/>
                </a:solidFill>
              </a:rPr>
              <a:t>e.g., Teledyne Webb Research, </a:t>
            </a:r>
            <a:r>
              <a:rPr lang="en-US" sz="1400" err="1">
                <a:solidFill>
                  <a:schemeClr val="tx2"/>
                </a:solidFill>
              </a:rPr>
              <a:t>Alseamar</a:t>
            </a:r>
            <a:r>
              <a:rPr lang="en-US" sz="1400">
                <a:solidFill>
                  <a:schemeClr val="tx2"/>
                </a:solidFill>
              </a:rPr>
              <a:t>, etc. </a:t>
            </a:r>
          </a:p>
          <a:p>
            <a:endParaRPr lang="en-US" sz="1400">
              <a:solidFill>
                <a:schemeClr val="tx2"/>
              </a:solidFill>
            </a:endParaRPr>
          </a:p>
          <a:p>
            <a:endParaRPr lang="en-US" sz="1400">
              <a:solidFill>
                <a:schemeClr val="tx2"/>
              </a:solidFill>
            </a:endParaRPr>
          </a:p>
          <a:p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4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4829C-4CBA-D0BE-AC61-54EE4E9A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8D8857-F364-72C9-0BC0-B8B5BBDE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80" y="869490"/>
            <a:ext cx="6404415" cy="41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BBC27-8D1A-5893-57C4-2CB106841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6" t="14624" r="7671" b="15739"/>
          <a:stretch/>
        </p:blipFill>
        <p:spPr>
          <a:xfrm>
            <a:off x="1" y="6149726"/>
            <a:ext cx="2647666" cy="708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A32CED-FF57-F59F-AA7E-8D5331FC5091}"/>
              </a:ext>
            </a:extLst>
          </p:cNvPr>
          <p:cNvSpPr txBox="1">
            <a:spLocks/>
          </p:cNvSpPr>
          <p:nvPr/>
        </p:nvSpPr>
        <p:spPr>
          <a:xfrm>
            <a:off x="2112913" y="-586506"/>
            <a:ext cx="3669624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Why Turbulence ?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E7E468CE-1C0B-8146-5A28-FBF82E6F4E16}"/>
              </a:ext>
            </a:extLst>
          </p:cNvPr>
          <p:cNvSpPr txBox="1">
            <a:spLocks/>
          </p:cNvSpPr>
          <p:nvPr/>
        </p:nvSpPr>
        <p:spPr>
          <a:xfrm>
            <a:off x="147305" y="1088528"/>
            <a:ext cx="5635232" cy="46216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/>
              <a:t>Most geophysical ocean flows are </a:t>
            </a:r>
            <a:r>
              <a:rPr lang="en-US" sz="2000" b="1" u="sng">
                <a:solidFill>
                  <a:srgbClr val="E75204"/>
                </a:solidFill>
              </a:rPr>
              <a:t>turbulent</a:t>
            </a:r>
            <a:r>
              <a:rPr lang="en-US" sz="2000" b="1">
                <a:solidFill>
                  <a:srgbClr val="E75204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000"/>
              <a:t>Turbulence is the dominant mechanism by which oceanic flows dissipate energy.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700">
                <a:ea typeface="Verdana"/>
                <a:cs typeface="Verdana" panose="020B0604030504040204" pitchFamily="34" charset="0"/>
              </a:rPr>
              <a:t>Turbulence drives air-sea exchange of momentum, heat, O</a:t>
            </a:r>
            <a:r>
              <a:rPr lang="en-US" sz="1700" baseline="-25000">
                <a:ea typeface="Verdana"/>
                <a:cs typeface="Verdana" panose="020B0604030504040204" pitchFamily="34" charset="0"/>
              </a:rPr>
              <a:t>2</a:t>
            </a:r>
            <a:r>
              <a:rPr lang="en-US" sz="1700">
                <a:ea typeface="Verdana"/>
                <a:cs typeface="Verdana" panose="020B0604030504040204" pitchFamily="34" charset="0"/>
              </a:rPr>
              <a:t>, CO</a:t>
            </a:r>
            <a:r>
              <a:rPr lang="en-US" sz="1700" baseline="-25000">
                <a:ea typeface="Verdana"/>
                <a:cs typeface="Verdana" panose="020B0604030504040204" pitchFamily="34" charset="0"/>
              </a:rPr>
              <a:t>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700">
                <a:ea typeface="Verdana"/>
                <a:cs typeface="Verdana" panose="020B0604030504040204" pitchFamily="34" charset="0"/>
              </a:rPr>
              <a:t>Turbulence is the main mechanism for diapycnal mixing, and is important to determine e.g.  ocean carbon and oxygen budgets.</a:t>
            </a:r>
            <a:endParaRPr lang="en-US" sz="1700"/>
          </a:p>
          <a:p>
            <a:pPr marL="342900" indent="-342900">
              <a:buFont typeface="Wingdings" pitchFamily="2" charset="2"/>
              <a:buChar char="§"/>
            </a:pPr>
            <a:r>
              <a:rPr lang="en-US" sz="1700">
                <a:ea typeface="Verdana"/>
                <a:cs typeface="Verdana" panose="020B0604030504040204" pitchFamily="34" charset="0"/>
              </a:rPr>
              <a:t>Transfer of energy by internal waves, interaction with eddies and fronts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700">
                <a:ea typeface="Verdana"/>
                <a:cs typeface="Verdana" panose="020B0604030504040204" pitchFamily="34" charset="0"/>
              </a:rPr>
              <a:t>Bottom mixing by tide-topography interactions</a:t>
            </a:r>
            <a:endParaRPr lang="en-US" sz="1700">
              <a:ea typeface="Verdana"/>
              <a:cs typeface="Calibri" panose="020F050202020403020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6ADB2F-4602-ADF6-4EAA-C0042C580EC5}"/>
              </a:ext>
            </a:extLst>
          </p:cNvPr>
          <p:cNvCxnSpPr/>
          <p:nvPr/>
        </p:nvCxnSpPr>
        <p:spPr>
          <a:xfrm>
            <a:off x="1590261" y="899307"/>
            <a:ext cx="44560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F367BE-9243-606B-3E02-BBAE21ACCF32}"/>
              </a:ext>
            </a:extLst>
          </p:cNvPr>
          <p:cNvSpPr txBox="1"/>
          <p:nvPr/>
        </p:nvSpPr>
        <p:spPr>
          <a:xfrm>
            <a:off x="147305" y="4864175"/>
            <a:ext cx="6096000" cy="1200329"/>
          </a:xfrm>
          <a:prstGeom prst="rect">
            <a:avLst/>
          </a:prstGeom>
          <a:solidFill>
            <a:schemeClr val="bg2">
              <a:lumMod val="75000"/>
              <a:alpha val="68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096000"/>
                      <a:gd name="connsiteY0" fmla="*/ 0 h 923330"/>
                      <a:gd name="connsiteX1" fmla="*/ 6096000 w 6096000"/>
                      <a:gd name="connsiteY1" fmla="*/ 0 h 923330"/>
                      <a:gd name="connsiteX2" fmla="*/ 6096000 w 6096000"/>
                      <a:gd name="connsiteY2" fmla="*/ 923330 h 923330"/>
                      <a:gd name="connsiteX3" fmla="*/ 0 w 6096000"/>
                      <a:gd name="connsiteY3" fmla="*/ 923330 h 923330"/>
                      <a:gd name="connsiteX4" fmla="*/ 0 w 6096000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96000" h="923330" fill="none" extrusionOk="0">
                        <a:moveTo>
                          <a:pt x="0" y="0"/>
                        </a:moveTo>
                        <a:cubicBezTo>
                          <a:pt x="2723107" y="-49533"/>
                          <a:pt x="4977931" y="-14809"/>
                          <a:pt x="6096000" y="0"/>
                        </a:cubicBezTo>
                        <a:cubicBezTo>
                          <a:pt x="6135401" y="424377"/>
                          <a:pt x="6052157" y="732232"/>
                          <a:pt x="6096000" y="923330"/>
                        </a:cubicBezTo>
                        <a:cubicBezTo>
                          <a:pt x="4532793" y="875099"/>
                          <a:pt x="1114519" y="1007785"/>
                          <a:pt x="0" y="923330"/>
                        </a:cubicBezTo>
                        <a:cubicBezTo>
                          <a:pt x="38224" y="756041"/>
                          <a:pt x="-55899" y="456436"/>
                          <a:pt x="0" y="0"/>
                        </a:cubicBezTo>
                        <a:close/>
                      </a:path>
                      <a:path w="6096000" h="923330" stroke="0" extrusionOk="0">
                        <a:moveTo>
                          <a:pt x="0" y="0"/>
                        </a:moveTo>
                        <a:cubicBezTo>
                          <a:pt x="1089591" y="118645"/>
                          <a:pt x="4246181" y="116012"/>
                          <a:pt x="6096000" y="0"/>
                        </a:cubicBezTo>
                        <a:cubicBezTo>
                          <a:pt x="6156295" y="381580"/>
                          <a:pt x="6110560" y="685430"/>
                          <a:pt x="6096000" y="923330"/>
                        </a:cubicBezTo>
                        <a:cubicBezTo>
                          <a:pt x="5385719" y="1057930"/>
                          <a:pt x="2341771" y="766134"/>
                          <a:pt x="0" y="923330"/>
                        </a:cubicBezTo>
                        <a:cubicBezTo>
                          <a:pt x="-30048" y="745367"/>
                          <a:pt x="-893" y="2143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>
              <a:buFont typeface="System Font Regular"/>
              <a:buChar char="→"/>
            </a:pPr>
            <a:r>
              <a:rPr lang="en-US" sz="1800" b="1">
                <a:solidFill>
                  <a:srgbClr val="E75204"/>
                </a:solidFill>
              </a:rPr>
              <a:t>  Turbulence dominates mixing </a:t>
            </a:r>
            <a:r>
              <a:rPr lang="en-US" sz="1800"/>
              <a:t>of anything that is in the ocean or enters the ocean (heat, salt, energy, nutrients, chemicals, micro-plastics etc.)</a:t>
            </a:r>
          </a:p>
          <a:p>
            <a:pPr>
              <a:buFont typeface="System Font Regular"/>
              <a:buChar char="→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20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9A1-2F06-8F9A-76BD-22C360330B85}"/>
              </a:ext>
            </a:extLst>
          </p:cNvPr>
          <p:cNvSpPr txBox="1">
            <a:spLocks/>
          </p:cNvSpPr>
          <p:nvPr/>
        </p:nvSpPr>
        <p:spPr>
          <a:xfrm>
            <a:off x="3559883" y="-660637"/>
            <a:ext cx="5967600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Turbulence &amp; the Salish Sea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35DC01-24F5-4B70-3FBA-ED26DAECD3FD}"/>
              </a:ext>
            </a:extLst>
          </p:cNvPr>
          <p:cNvCxnSpPr>
            <a:cxnSpLocks/>
          </p:cNvCxnSpPr>
          <p:nvPr/>
        </p:nvCxnSpPr>
        <p:spPr>
          <a:xfrm>
            <a:off x="3459643" y="869718"/>
            <a:ext cx="5590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D658FB61-5E0F-742B-82B7-B7BAD205815E}"/>
              </a:ext>
            </a:extLst>
          </p:cNvPr>
          <p:cNvSpPr/>
          <p:nvPr/>
        </p:nvSpPr>
        <p:spPr>
          <a:xfrm>
            <a:off x="387625" y="2887317"/>
            <a:ext cx="7941366" cy="10833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FDFC2-A30A-9649-D96D-31E59F77D3E2}"/>
              </a:ext>
            </a:extLst>
          </p:cNvPr>
          <p:cNvCxnSpPr/>
          <p:nvPr/>
        </p:nvCxnSpPr>
        <p:spPr>
          <a:xfrm>
            <a:off x="542007" y="3350838"/>
            <a:ext cx="0" cy="1401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295012-28CE-8546-C9BE-918A8066D77E}"/>
              </a:ext>
            </a:extLst>
          </p:cNvPr>
          <p:cNvSpPr txBox="1"/>
          <p:nvPr/>
        </p:nvSpPr>
        <p:spPr>
          <a:xfrm>
            <a:off x="542006" y="4685713"/>
            <a:ext cx="300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1950’s</a:t>
            </a:r>
            <a:br>
              <a:rPr lang="en-US" i="1"/>
            </a:br>
            <a:r>
              <a:rPr lang="en-US" i="1"/>
              <a:t>Pacific Naval Laboratory </a:t>
            </a:r>
            <a:br>
              <a:rPr lang="en-US" i="1"/>
            </a:br>
            <a:r>
              <a:rPr lang="en-US" i="1"/>
              <a:t>H. Grant</a:t>
            </a:r>
            <a:endParaRPr lang="en-CA" i="1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FA8E64-92F8-CB05-956E-0A3B1756B2E1}"/>
              </a:ext>
            </a:extLst>
          </p:cNvPr>
          <p:cNvCxnSpPr/>
          <p:nvPr/>
        </p:nvCxnSpPr>
        <p:spPr>
          <a:xfrm>
            <a:off x="2504660" y="2325757"/>
            <a:ext cx="0" cy="1391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A795F5-C6C3-AB1F-D0B2-A5C986DA4A33}"/>
              </a:ext>
            </a:extLst>
          </p:cNvPr>
          <p:cNvSpPr txBox="1"/>
          <p:nvPr/>
        </p:nvSpPr>
        <p:spPr>
          <a:xfrm>
            <a:off x="2504660" y="1521871"/>
            <a:ext cx="3319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1970’s</a:t>
            </a:r>
            <a:br>
              <a:rPr lang="en-US" i="1"/>
            </a:br>
            <a:r>
              <a:rPr lang="en-US" i="1"/>
              <a:t>Institute of Ocean Science</a:t>
            </a:r>
            <a:br>
              <a:rPr lang="en-US" i="1"/>
            </a:br>
            <a:r>
              <a:rPr lang="en-US" i="1"/>
              <a:t>P. Nasmyth</a:t>
            </a:r>
            <a:endParaRPr lang="en-CA" i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F11B8D-1EF2-4DBA-66CC-D45AB9B164A5}"/>
              </a:ext>
            </a:extLst>
          </p:cNvPr>
          <p:cNvCxnSpPr/>
          <p:nvPr/>
        </p:nvCxnSpPr>
        <p:spPr>
          <a:xfrm>
            <a:off x="5653059" y="3645673"/>
            <a:ext cx="0" cy="1391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3B0288-09D5-CA65-BEFC-1FCF16C20535}"/>
              </a:ext>
            </a:extLst>
          </p:cNvPr>
          <p:cNvSpPr txBox="1"/>
          <p:nvPr/>
        </p:nvSpPr>
        <p:spPr>
          <a:xfrm>
            <a:off x="5653059" y="4768010"/>
            <a:ext cx="3319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1980’s</a:t>
            </a:r>
            <a:br>
              <a:rPr lang="en-US" i="1"/>
            </a:br>
            <a:r>
              <a:rPr lang="en-US" i="1"/>
              <a:t>University of British Columbia</a:t>
            </a:r>
            <a:br>
              <a:rPr lang="en-US" i="1"/>
            </a:br>
            <a:r>
              <a:rPr lang="en-US" i="1"/>
              <a:t>Osborn &amp; Lueck</a:t>
            </a:r>
            <a:endParaRPr lang="en-CA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52F60-DCC8-1494-DBE7-7F5BFFD7E454}"/>
              </a:ext>
            </a:extLst>
          </p:cNvPr>
          <p:cNvSpPr txBox="1"/>
          <p:nvPr/>
        </p:nvSpPr>
        <p:spPr>
          <a:xfrm>
            <a:off x="6255024" y="1471036"/>
            <a:ext cx="3319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1990’s</a:t>
            </a:r>
            <a:br>
              <a:rPr lang="en-US" i="1"/>
            </a:br>
            <a:r>
              <a:rPr lang="en-US" i="1"/>
              <a:t>University of Victoria</a:t>
            </a:r>
            <a:br>
              <a:rPr lang="en-US" i="1"/>
            </a:br>
            <a:r>
              <a:rPr lang="en-US" i="1"/>
              <a:t>Lueck &amp; Folk</a:t>
            </a:r>
            <a:endParaRPr lang="en-CA" i="1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8B8C65-FB66-E79B-1009-3C0DCCA8E985}"/>
              </a:ext>
            </a:extLst>
          </p:cNvPr>
          <p:cNvCxnSpPr>
            <a:cxnSpLocks/>
          </p:cNvCxnSpPr>
          <p:nvPr/>
        </p:nvCxnSpPr>
        <p:spPr>
          <a:xfrm>
            <a:off x="6255024" y="2313002"/>
            <a:ext cx="0" cy="11060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96E5D5-F84E-F686-B5B9-2733F6BFA97B}"/>
              </a:ext>
            </a:extLst>
          </p:cNvPr>
          <p:cNvSpPr txBox="1"/>
          <p:nvPr/>
        </p:nvSpPr>
        <p:spPr>
          <a:xfrm>
            <a:off x="0" y="6488668"/>
            <a:ext cx="402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>
                    <a:lumMod val="65000"/>
                  </a:schemeClr>
                </a:solidFill>
              </a:rPr>
              <a:t>Source: Lueck et al (2002)</a:t>
            </a:r>
            <a:endParaRPr lang="en-CA" i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C9A655-6C7B-6BA4-962E-C04D76C87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6" t="14624" r="7671" b="15739"/>
          <a:stretch/>
        </p:blipFill>
        <p:spPr>
          <a:xfrm>
            <a:off x="8802758" y="3056283"/>
            <a:ext cx="3279913" cy="877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7B0D66-C0F9-DF5A-3EFD-72D10DCE1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1" r="17090"/>
          <a:stretch/>
        </p:blipFill>
        <p:spPr>
          <a:xfrm>
            <a:off x="9574694" y="4180334"/>
            <a:ext cx="2617306" cy="2677666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64A4E3-0D57-B81D-423C-7A12B2403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" t="16277" r="-266" b="23848"/>
          <a:stretch/>
        </p:blipFill>
        <p:spPr>
          <a:xfrm>
            <a:off x="9341792" y="1457276"/>
            <a:ext cx="2539771" cy="12474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674ECA-B661-8917-3BCC-CB4526B5A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46" y="821918"/>
            <a:ext cx="1705193" cy="21900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53143C-2922-ABF3-210C-5BECE7E3C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341" y="3815911"/>
            <a:ext cx="1794538" cy="28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9AE6D-3E43-E248-60F7-0AAC2975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F401-4D44-9DB4-7EA3-711CB1D9C5FA}"/>
              </a:ext>
            </a:extLst>
          </p:cNvPr>
          <p:cNvSpPr txBox="1">
            <a:spLocks/>
          </p:cNvSpPr>
          <p:nvPr/>
        </p:nvSpPr>
        <p:spPr>
          <a:xfrm>
            <a:off x="1596079" y="-586507"/>
            <a:ext cx="384062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What we measure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0A9BBA-A39A-DACC-F95F-5F046DBC74C8}"/>
              </a:ext>
            </a:extLst>
          </p:cNvPr>
          <p:cNvCxnSpPr/>
          <p:nvPr/>
        </p:nvCxnSpPr>
        <p:spPr>
          <a:xfrm>
            <a:off x="1202635" y="869489"/>
            <a:ext cx="44560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1F90ACC-4CF9-6F71-0A86-A83AB1ED2D2D}"/>
              </a:ext>
            </a:extLst>
          </p:cNvPr>
          <p:cNvGrpSpPr>
            <a:grpSpLocks noChangeAspect="1"/>
          </p:cNvGrpSpPr>
          <p:nvPr/>
        </p:nvGrpSpPr>
        <p:grpSpPr>
          <a:xfrm>
            <a:off x="6533321" y="418925"/>
            <a:ext cx="4234068" cy="3522561"/>
            <a:chOff x="8061959" y="2242397"/>
            <a:chExt cx="3694747" cy="33854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1C4E0F-D29D-64CD-F4AE-9AD771D1B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61959" y="2242397"/>
              <a:ext cx="3694747" cy="3385476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D3E8B9-8BFC-80D2-77D1-62EC72A7AB50}"/>
                </a:ext>
              </a:extLst>
            </p:cNvPr>
            <p:cNvSpPr/>
            <p:nvPr/>
          </p:nvSpPr>
          <p:spPr>
            <a:xfrm>
              <a:off x="8508822" y="4600151"/>
              <a:ext cx="345618" cy="102772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D26AA-20E5-888C-9326-9AF87BDB676E}"/>
                </a:ext>
              </a:extLst>
            </p:cNvPr>
            <p:cNvSpPr/>
            <p:nvPr/>
          </p:nvSpPr>
          <p:spPr>
            <a:xfrm>
              <a:off x="9301303" y="4925066"/>
              <a:ext cx="273407" cy="701651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547E305-3014-37B2-7914-9C3AF5ACBFC6}"/>
              </a:ext>
            </a:extLst>
          </p:cNvPr>
          <p:cNvSpPr txBox="1">
            <a:spLocks/>
          </p:cNvSpPr>
          <p:nvPr/>
        </p:nvSpPr>
        <p:spPr>
          <a:xfrm>
            <a:off x="696686" y="1128163"/>
            <a:ext cx="5399314" cy="4958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75204"/>
              </a:buClr>
              <a:buNone/>
            </a:pPr>
            <a:r>
              <a:rPr lang="en-CA" sz="2500" b="1">
                <a:solidFill>
                  <a:schemeClr val="accent2"/>
                </a:solidFill>
              </a:rPr>
              <a:t>TKE ∝ (velocity fluctuations)</a:t>
            </a:r>
            <a:r>
              <a:rPr lang="en-CA" sz="2500" b="1" baseline="30000">
                <a:solidFill>
                  <a:schemeClr val="accent2"/>
                </a:solidFill>
              </a:rPr>
              <a:t>2 </a:t>
            </a:r>
          </a:p>
          <a:p>
            <a:pPr marL="0" indent="0">
              <a:buClr>
                <a:srgbClr val="E75204"/>
              </a:buClr>
              <a:buNone/>
            </a:pPr>
            <a:r>
              <a:rPr lang="en-CA" sz="2000"/>
              <a:t>Dissipation rate</a:t>
            </a:r>
            <a:r>
              <a:rPr lang="en-CA" sz="2000" baseline="30000"/>
              <a:t> </a:t>
            </a:r>
            <a:r>
              <a:rPr lang="en-US" sz="2000" b="1" err="1">
                <a:solidFill>
                  <a:srgbClr val="E75204"/>
                </a:solidFill>
              </a:rPr>
              <a:t>ε</a:t>
            </a:r>
            <a:r>
              <a:rPr lang="en-US" sz="2000"/>
              <a:t> is used as a direct measure of the turbulence intensity</a:t>
            </a:r>
          </a:p>
          <a:p>
            <a:pPr>
              <a:buClr>
                <a:srgbClr val="E75204"/>
              </a:buClr>
              <a:buFont typeface="Wingdings" pitchFamily="2" charset="2"/>
              <a:buChar char="§"/>
            </a:pPr>
            <a:r>
              <a:rPr lang="en-US" sz="2000" b="1" err="1">
                <a:solidFill>
                  <a:srgbClr val="E75204"/>
                </a:solidFill>
              </a:rPr>
              <a:t>ε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/>
              <a:t>is a fundamental quantity used to estimate many relevant features of a turbulent flow.</a:t>
            </a:r>
          </a:p>
          <a:p>
            <a:pPr>
              <a:buClr>
                <a:srgbClr val="E75204"/>
              </a:buClr>
              <a:buFont typeface="Wingdings" pitchFamily="2" charset="2"/>
              <a:buChar char="§"/>
            </a:pPr>
            <a:r>
              <a:rPr lang="en-US" sz="2000" b="1" err="1">
                <a:solidFill>
                  <a:srgbClr val="E75204"/>
                </a:solidFill>
              </a:rPr>
              <a:t>ε</a:t>
            </a:r>
            <a:r>
              <a:rPr lang="en-US" sz="2000"/>
              <a:t> is used in the computation of  the diapycnal mixing rate (eddy diffusivity)</a:t>
            </a:r>
          </a:p>
          <a:p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err="1">
                <a:solidFill>
                  <a:srgbClr val="E75204"/>
                </a:solidFill>
              </a:rPr>
              <a:t>ε</a:t>
            </a:r>
            <a:r>
              <a:rPr lang="en-US" sz="2000"/>
              <a:t> can sometimes be inferred by measuring the turbulent fluctuations of scalars e.g. temperature</a:t>
            </a:r>
          </a:p>
          <a:p>
            <a:pPr>
              <a:buFont typeface="System Font Regular"/>
              <a:buChar char="→"/>
            </a:pPr>
            <a:endParaRPr lang="en-US" sz="2000" b="1" u="sng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78DC89-BDE1-36DA-4008-9B4588F25E90}"/>
                  </a:ext>
                </a:extLst>
              </p:cNvPr>
              <p:cNvSpPr txBox="1"/>
              <p:nvPr/>
            </p:nvSpPr>
            <p:spPr>
              <a:xfrm>
                <a:off x="734751" y="3605399"/>
                <a:ext cx="2540356" cy="88004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CA" sz="3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CA" sz="30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l-G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lang="el-GR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CA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78DC89-BDE1-36DA-4008-9B4588F2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1" y="3605399"/>
                <a:ext cx="2540356" cy="880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A64E8F45-73F6-C25E-F3A2-D535409F94EB}"/>
              </a:ext>
            </a:extLst>
          </p:cNvPr>
          <p:cNvSpPr txBox="1">
            <a:spLocks/>
          </p:cNvSpPr>
          <p:nvPr/>
        </p:nvSpPr>
        <p:spPr>
          <a:xfrm>
            <a:off x="6257076" y="3295748"/>
            <a:ext cx="384062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How we measure ?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7C3BCC1-92CB-BDFD-EA9A-B2C9BC556F6E}"/>
              </a:ext>
            </a:extLst>
          </p:cNvPr>
          <p:cNvSpPr txBox="1">
            <a:spLocks/>
          </p:cNvSpPr>
          <p:nvPr/>
        </p:nvSpPr>
        <p:spPr>
          <a:xfrm>
            <a:off x="4859465" y="2180206"/>
            <a:ext cx="5399314" cy="37304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5204"/>
              </a:buClr>
              <a:buNone/>
            </a:pPr>
            <a:endParaRPr lang="en-US" sz="200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ADF9ECA-E281-DB8E-64A5-E0F7CC6ED349}"/>
              </a:ext>
            </a:extLst>
          </p:cNvPr>
          <p:cNvSpPr txBox="1">
            <a:spLocks/>
          </p:cNvSpPr>
          <p:nvPr/>
        </p:nvSpPr>
        <p:spPr>
          <a:xfrm>
            <a:off x="6096000" y="4765510"/>
            <a:ext cx="5399314" cy="2557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5204"/>
              </a:buClr>
              <a:buFont typeface="Wingdings" pitchFamily="2" charset="2"/>
              <a:buChar char="§"/>
            </a:pPr>
            <a:r>
              <a:rPr lang="en-CA" sz="2100"/>
              <a:t>Microstructure velocity and temperature sensors</a:t>
            </a:r>
          </a:p>
          <a:p>
            <a:pPr>
              <a:buClr>
                <a:srgbClr val="E75204"/>
              </a:buClr>
              <a:buFont typeface="Wingdings" pitchFamily="2" charset="2"/>
              <a:buChar char="§"/>
            </a:pPr>
            <a:r>
              <a:rPr lang="en-CA" sz="2100"/>
              <a:t>Low noise electronics</a:t>
            </a:r>
          </a:p>
          <a:p>
            <a:pPr>
              <a:buClr>
                <a:srgbClr val="E75204"/>
              </a:buClr>
              <a:buFont typeface="Wingdings" pitchFamily="2" charset="2"/>
              <a:buChar char="§"/>
            </a:pPr>
            <a:r>
              <a:rPr lang="en-CA" sz="2100"/>
              <a:t>Platforms that move the sensors smoothly through the ocean</a:t>
            </a:r>
            <a:endParaRPr lang="en-US" sz="2100" u="sng"/>
          </a:p>
        </p:txBody>
      </p:sp>
    </p:spTree>
    <p:extLst>
      <p:ext uri="{BB962C8B-B14F-4D97-AF65-F5344CB8AC3E}">
        <p14:creationId xmlns:p14="http://schemas.microsoft.com/office/powerpoint/2010/main" val="323429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D94E-4B1F-D927-93C9-7FA3304EBB18}"/>
              </a:ext>
            </a:extLst>
          </p:cNvPr>
          <p:cNvSpPr txBox="1">
            <a:spLocks/>
          </p:cNvSpPr>
          <p:nvPr/>
        </p:nvSpPr>
        <p:spPr>
          <a:xfrm>
            <a:off x="2652928" y="-727998"/>
            <a:ext cx="6886143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Modern measurement technology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CD2FEF-1086-72BC-79C8-FF78CB97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88" y="975275"/>
            <a:ext cx="1509548" cy="41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croRider-on-Slocum__1280x800.jpg">
            <a:extLst>
              <a:ext uri="{FF2B5EF4-FFF2-40B4-BE49-F238E27FC236}">
                <a16:creationId xmlns:a16="http://schemas.microsoft.com/office/drawing/2014/main" id="{CCB1EF28-8C9E-2980-D883-CBBD417C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0" y="1190957"/>
            <a:ext cx="1642521" cy="21585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7B106-C522-F754-9C59-1C7F3159FA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389"/>
          <a:stretch/>
        </p:blipFill>
        <p:spPr>
          <a:xfrm>
            <a:off x="1396360" y="3812488"/>
            <a:ext cx="3296921" cy="167454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19A0FFC-BD7C-6369-4AC6-B5E4A407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69" y="1190957"/>
            <a:ext cx="2311035" cy="21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C7BB8-7057-D8EA-6291-29A7D755F7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26" t="14624" r="7671" b="15739"/>
          <a:stretch/>
        </p:blipFill>
        <p:spPr>
          <a:xfrm>
            <a:off x="0" y="6102266"/>
            <a:ext cx="2825087" cy="755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139819-B785-5246-31F2-49080414F288}"/>
              </a:ext>
            </a:extLst>
          </p:cNvPr>
          <p:cNvSpPr txBox="1"/>
          <p:nvPr/>
        </p:nvSpPr>
        <p:spPr>
          <a:xfrm>
            <a:off x="6520070" y="1779867"/>
            <a:ext cx="451236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Turbulence Profilers: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Modernized profilers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Down to 11,000 meters (HOWCOP)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b="1"/>
              <a:t>Robotic platforms: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Tremendous improvement to spatial and temporal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On-board processing for near real-time data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Diverse platforms for various operation conditions and mission objectives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46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graphs and diagrams&#10;&#10;AI-generated content may be incorrect.">
            <a:extLst>
              <a:ext uri="{FF2B5EF4-FFF2-40B4-BE49-F238E27FC236}">
                <a16:creationId xmlns:a16="http://schemas.microsoft.com/office/drawing/2014/main" id="{5A62FB49-4299-0CB1-F5E8-606394B1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3" y="0"/>
            <a:ext cx="11506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052CAF96-DE16-190D-AF8C-29564043C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3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6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D8DD1A-79DE-F0D5-1D53-D8F6162C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61" y="1147786"/>
            <a:ext cx="6404415" cy="41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8C523-A6C3-F8F6-2BA6-AA6012C19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26" t="14624" r="7671" b="15739"/>
          <a:stretch/>
        </p:blipFill>
        <p:spPr>
          <a:xfrm>
            <a:off x="1" y="6149726"/>
            <a:ext cx="2647666" cy="708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0A29EC0-7F93-C127-03B8-9BB75BE068AB}"/>
              </a:ext>
            </a:extLst>
          </p:cNvPr>
          <p:cNvSpPr txBox="1">
            <a:spLocks/>
          </p:cNvSpPr>
          <p:nvPr/>
        </p:nvSpPr>
        <p:spPr>
          <a:xfrm>
            <a:off x="2112913" y="-586506"/>
            <a:ext cx="3669624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</a:rPr>
              <a:t>Why Turbulence ?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1C762996-7B80-757E-FBE6-34E97EDE0B83}"/>
              </a:ext>
            </a:extLst>
          </p:cNvPr>
          <p:cNvSpPr txBox="1">
            <a:spLocks/>
          </p:cNvSpPr>
          <p:nvPr/>
        </p:nvSpPr>
        <p:spPr>
          <a:xfrm>
            <a:off x="147305" y="1088528"/>
            <a:ext cx="5635232" cy="46216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/>
              <a:t>Most geophysical ocean flows are </a:t>
            </a:r>
            <a:r>
              <a:rPr lang="en-US" sz="2000" b="1" u="sng">
                <a:solidFill>
                  <a:srgbClr val="E75204"/>
                </a:solidFill>
              </a:rPr>
              <a:t>turbulent</a:t>
            </a:r>
            <a:r>
              <a:rPr lang="en-US" sz="2000" b="1">
                <a:solidFill>
                  <a:srgbClr val="E75204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000"/>
              <a:t>Turbulence is the dominant mechanism by which oceanic flows dissipate energy.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>
                <a:ea typeface="Verdana"/>
                <a:cs typeface="Verdana" panose="020B0604030504040204" pitchFamily="34" charset="0"/>
              </a:rPr>
              <a:t>Turbulence drives air-sea exchange of momentum, heat, O</a:t>
            </a:r>
            <a:r>
              <a:rPr lang="en-US" sz="2000" baseline="-25000">
                <a:ea typeface="Verdana"/>
                <a:cs typeface="Verdana" panose="020B0604030504040204" pitchFamily="34" charset="0"/>
              </a:rPr>
              <a:t>2</a:t>
            </a:r>
            <a:r>
              <a:rPr lang="en-US" sz="2000">
                <a:ea typeface="Verdana"/>
                <a:cs typeface="Verdana" panose="020B0604030504040204" pitchFamily="34" charset="0"/>
              </a:rPr>
              <a:t>, CO</a:t>
            </a:r>
            <a:r>
              <a:rPr lang="en-US" sz="2000" baseline="-25000">
                <a:ea typeface="Verdana"/>
                <a:cs typeface="Verdana" panose="020B0604030504040204" pitchFamily="34" charset="0"/>
              </a:rPr>
              <a:t>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>
                <a:ea typeface="Verdana"/>
                <a:cs typeface="Verdana" panose="020B0604030504040204" pitchFamily="34" charset="0"/>
              </a:rPr>
              <a:t>Turbulence is the main mechanism for diapycnal mixing, and is important to determine e.g.  ocean carbon and oxygen budgets.</a:t>
            </a:r>
            <a:endParaRPr lang="en-US" sz="200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>
                <a:ea typeface="Verdana"/>
                <a:cs typeface="Verdana" panose="020B0604030504040204" pitchFamily="34" charset="0"/>
              </a:rPr>
              <a:t>Transfer of energy by internal waves, interaction with eddies and fronts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>
                <a:ea typeface="Verdana"/>
                <a:cs typeface="Verdana" panose="020B0604030504040204" pitchFamily="34" charset="0"/>
              </a:rPr>
              <a:t>Bottom mixing by tide-topography interactions</a:t>
            </a:r>
            <a:endParaRPr lang="en-US" sz="2000">
              <a:ea typeface="Verdana"/>
              <a:cs typeface="Calibri" panose="020F050202020403020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03F887-C34D-A191-AFF3-B8E20547A1C3}"/>
              </a:ext>
            </a:extLst>
          </p:cNvPr>
          <p:cNvCxnSpPr/>
          <p:nvPr/>
        </p:nvCxnSpPr>
        <p:spPr>
          <a:xfrm>
            <a:off x="1590261" y="899307"/>
            <a:ext cx="44560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9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549</Words>
  <Application>Microsoft Office PowerPoint</Application>
  <PresentationFormat>Widescreen</PresentationFormat>
  <Paragraphs>68</Paragraphs>
  <Slides>10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 Math</vt:lpstr>
      <vt:lpstr>System Font Regular</vt:lpstr>
      <vt:lpstr>Verdana</vt:lpstr>
      <vt:lpstr>Wingdings</vt:lpstr>
      <vt:lpstr>Office Theme</vt:lpstr>
      <vt:lpstr>Turbulence Measurements &amp; British Columbia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JP Juteau</dc:creator>
  <cp:lastModifiedBy>JP Juteau</cp:lastModifiedBy>
  <cp:revision>3</cp:revision>
  <dcterms:created xsi:type="dcterms:W3CDTF">2025-07-11T16:29:17Z</dcterms:created>
  <dcterms:modified xsi:type="dcterms:W3CDTF">2025-07-16T17:43:29Z</dcterms:modified>
</cp:coreProperties>
</file>