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713" r:id="rId4"/>
  </p:sldMasterIdLst>
  <p:notesMasterIdLst>
    <p:notesMasterId r:id="rId16"/>
  </p:notesMasterIdLst>
  <p:sldIdLst>
    <p:sldId id="273" r:id="rId5"/>
    <p:sldId id="310" r:id="rId6"/>
    <p:sldId id="288" r:id="rId7"/>
    <p:sldId id="289" r:id="rId8"/>
    <p:sldId id="295" r:id="rId9"/>
    <p:sldId id="325" r:id="rId10"/>
    <p:sldId id="328" r:id="rId11"/>
    <p:sldId id="322" r:id="rId12"/>
    <p:sldId id="330" r:id="rId13"/>
    <p:sldId id="329" r:id="rId14"/>
    <p:sldId id="272" r:id="rId15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cy Green" initials="TG" lastIdx="1" clrIdx="0">
    <p:extLst>
      <p:ext uri="{19B8F6BF-5375-455C-9EA6-DF929625EA0E}">
        <p15:presenceInfo xmlns:p15="http://schemas.microsoft.com/office/powerpoint/2012/main" userId="S-1-5-21-1454471165-1659004503-725345543-463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0E0E"/>
    <a:srgbClr val="000000"/>
    <a:srgbClr val="235789"/>
    <a:srgbClr val="6A88A0"/>
    <a:srgbClr val="67A3CB"/>
    <a:srgbClr val="3D82B1"/>
    <a:srgbClr val="37759F"/>
    <a:srgbClr val="31698F"/>
    <a:srgbClr val="3979A5"/>
    <a:srgbClr val="3572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23EA80-8685-468C-8750-5DBCAA8991B9}" v="15" dt="2025-07-11T19:31: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1188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4A7CB0-588F-417D-9337-5B25AF29FE53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E92D7517-6454-4CE9-9542-832544A5DBC4}">
      <dgm:prSet/>
      <dgm:spPr>
        <a:solidFill>
          <a:schemeClr val="tx2">
            <a:lumMod val="25000"/>
          </a:schemeClr>
        </a:solidFill>
      </dgm:spPr>
      <dgm:t>
        <a:bodyPr/>
        <a:lstStyle/>
        <a:p>
          <a:r>
            <a:rPr lang="en-CA" dirty="0">
              <a:latin typeface="Sofia Pro Light"/>
            </a:rPr>
            <a:t>Image-left: Make-your-own-map</a:t>
          </a:r>
        </a:p>
      </dgm:t>
    </dgm:pt>
    <dgm:pt modelId="{18A15866-4E5A-4964-A1A1-CC8037B96EE7}" type="parTrans" cxnId="{1BA543F1-5A0B-4E60-8AED-85E6B4BE8191}">
      <dgm:prSet/>
      <dgm:spPr/>
      <dgm:t>
        <a:bodyPr/>
        <a:lstStyle/>
        <a:p>
          <a:endParaRPr lang="en-CA"/>
        </a:p>
      </dgm:t>
    </dgm:pt>
    <dgm:pt modelId="{662FEE5E-9F39-4163-80A8-84209DDE056A}" type="sibTrans" cxnId="{1BA543F1-5A0B-4E60-8AED-85E6B4BE8191}">
      <dgm:prSet/>
      <dgm:spPr/>
      <dgm:t>
        <a:bodyPr/>
        <a:lstStyle/>
        <a:p>
          <a:endParaRPr lang="en-CA"/>
        </a:p>
      </dgm:t>
    </dgm:pt>
    <dgm:pt modelId="{29117000-C080-4C75-80C1-B0E315260B22}">
      <dgm:prSet/>
      <dgm:spPr>
        <a:solidFill>
          <a:schemeClr val="tx2">
            <a:lumMod val="25000"/>
          </a:schemeClr>
        </a:solidFill>
      </dgm:spPr>
      <dgm:t>
        <a:bodyPr/>
        <a:lstStyle/>
        <a:p>
          <a:r>
            <a:rPr lang="en-CA">
              <a:latin typeface="Sofia Pro Light"/>
            </a:rPr>
            <a:t>Image-below: Metadata record </a:t>
          </a:r>
        </a:p>
      </dgm:t>
    </dgm:pt>
    <dgm:pt modelId="{7D62D29B-8DFD-4D46-B456-3AF6E2BEA2D9}" type="parTrans" cxnId="{F992DE95-22B2-4DC0-9BD3-C2CCDE6D1694}">
      <dgm:prSet/>
      <dgm:spPr/>
      <dgm:t>
        <a:bodyPr/>
        <a:lstStyle/>
        <a:p>
          <a:endParaRPr lang="en-CA"/>
        </a:p>
      </dgm:t>
    </dgm:pt>
    <dgm:pt modelId="{CBF400E3-276F-4CD4-ABBA-27AEF820A061}" type="sibTrans" cxnId="{F992DE95-22B2-4DC0-9BD3-C2CCDE6D1694}">
      <dgm:prSet/>
      <dgm:spPr/>
      <dgm:t>
        <a:bodyPr/>
        <a:lstStyle/>
        <a:p>
          <a:endParaRPr lang="en-CA"/>
        </a:p>
      </dgm:t>
    </dgm:pt>
    <dgm:pt modelId="{13D9B80D-6C5A-47CE-AFFA-5CEBA889D1B4}" type="pres">
      <dgm:prSet presAssocID="{DD4A7CB0-588F-417D-9337-5B25AF29FE5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6F7F055-9F2D-40EE-924F-1A5A1D944A36}" type="pres">
      <dgm:prSet presAssocID="{E92D7517-6454-4CE9-9542-832544A5DBC4}" presName="root" presStyleCnt="0"/>
      <dgm:spPr/>
    </dgm:pt>
    <dgm:pt modelId="{984B0EFC-DE8B-4349-818D-B3E1210670CF}" type="pres">
      <dgm:prSet presAssocID="{E92D7517-6454-4CE9-9542-832544A5DBC4}" presName="rootComposite" presStyleCnt="0"/>
      <dgm:spPr/>
    </dgm:pt>
    <dgm:pt modelId="{12CB554B-FA8C-4B47-A2B3-C1D5285C1786}" type="pres">
      <dgm:prSet presAssocID="{E92D7517-6454-4CE9-9542-832544A5DBC4}" presName="rootText" presStyleLbl="node1" presStyleIdx="0" presStyleCnt="2"/>
      <dgm:spPr/>
    </dgm:pt>
    <dgm:pt modelId="{257BD24D-231F-4ED7-9D72-F1FFFF117104}" type="pres">
      <dgm:prSet presAssocID="{E92D7517-6454-4CE9-9542-832544A5DBC4}" presName="rootConnector" presStyleLbl="node1" presStyleIdx="0" presStyleCnt="2"/>
      <dgm:spPr/>
    </dgm:pt>
    <dgm:pt modelId="{E7403E1D-3F79-46C4-8EA0-FAD981990055}" type="pres">
      <dgm:prSet presAssocID="{E92D7517-6454-4CE9-9542-832544A5DBC4}" presName="childShape" presStyleCnt="0"/>
      <dgm:spPr/>
    </dgm:pt>
    <dgm:pt modelId="{ADD11569-DC35-49BB-8673-A3014ADC3234}" type="pres">
      <dgm:prSet presAssocID="{29117000-C080-4C75-80C1-B0E315260B22}" presName="root" presStyleCnt="0"/>
      <dgm:spPr/>
    </dgm:pt>
    <dgm:pt modelId="{F61D4BE3-271D-45AA-BBBB-DA35ED240787}" type="pres">
      <dgm:prSet presAssocID="{29117000-C080-4C75-80C1-B0E315260B22}" presName="rootComposite" presStyleCnt="0"/>
      <dgm:spPr/>
    </dgm:pt>
    <dgm:pt modelId="{BF65B363-FDF7-4736-9BD4-CCAC7E96BBE0}" type="pres">
      <dgm:prSet presAssocID="{29117000-C080-4C75-80C1-B0E315260B22}" presName="rootText" presStyleLbl="node1" presStyleIdx="1" presStyleCnt="2"/>
      <dgm:spPr/>
    </dgm:pt>
    <dgm:pt modelId="{6BD771A8-86D1-4178-9ED3-81EDDA204297}" type="pres">
      <dgm:prSet presAssocID="{29117000-C080-4C75-80C1-B0E315260B22}" presName="rootConnector" presStyleLbl="node1" presStyleIdx="1" presStyleCnt="2"/>
      <dgm:spPr/>
    </dgm:pt>
    <dgm:pt modelId="{A4AE5838-26B3-4FD4-A674-6630C04759A0}" type="pres">
      <dgm:prSet presAssocID="{29117000-C080-4C75-80C1-B0E315260B22}" presName="childShape" presStyleCnt="0"/>
      <dgm:spPr/>
    </dgm:pt>
  </dgm:ptLst>
  <dgm:cxnLst>
    <dgm:cxn modelId="{0480C417-17A7-4FE7-BE01-E4F3B1DE1A03}" type="presOf" srcId="{29117000-C080-4C75-80C1-B0E315260B22}" destId="{BF65B363-FDF7-4736-9BD4-CCAC7E96BBE0}" srcOrd="0" destOrd="0" presId="urn:microsoft.com/office/officeart/2005/8/layout/hierarchy3"/>
    <dgm:cxn modelId="{4757B11B-084B-4796-B4D5-BAC8E300D9EC}" type="presOf" srcId="{29117000-C080-4C75-80C1-B0E315260B22}" destId="{6BD771A8-86D1-4178-9ED3-81EDDA204297}" srcOrd="1" destOrd="0" presId="urn:microsoft.com/office/officeart/2005/8/layout/hierarchy3"/>
    <dgm:cxn modelId="{12044534-0058-4F86-8B0E-4BDF1DBEFB4F}" type="presOf" srcId="{E92D7517-6454-4CE9-9542-832544A5DBC4}" destId="{12CB554B-FA8C-4B47-A2B3-C1D5285C1786}" srcOrd="0" destOrd="0" presId="urn:microsoft.com/office/officeart/2005/8/layout/hierarchy3"/>
    <dgm:cxn modelId="{F992DE95-22B2-4DC0-9BD3-C2CCDE6D1694}" srcId="{DD4A7CB0-588F-417D-9337-5B25AF29FE53}" destId="{29117000-C080-4C75-80C1-B0E315260B22}" srcOrd="1" destOrd="0" parTransId="{7D62D29B-8DFD-4D46-B456-3AF6E2BEA2D9}" sibTransId="{CBF400E3-276F-4CD4-ABBA-27AEF820A061}"/>
    <dgm:cxn modelId="{792FB3AC-F4EB-4E4B-835F-C9349D5D2910}" type="presOf" srcId="{DD4A7CB0-588F-417D-9337-5B25AF29FE53}" destId="{13D9B80D-6C5A-47CE-AFFA-5CEBA889D1B4}" srcOrd="0" destOrd="0" presId="urn:microsoft.com/office/officeart/2005/8/layout/hierarchy3"/>
    <dgm:cxn modelId="{193765C8-3CB9-40DF-9618-B7A7E386F895}" type="presOf" srcId="{E92D7517-6454-4CE9-9542-832544A5DBC4}" destId="{257BD24D-231F-4ED7-9D72-F1FFFF117104}" srcOrd="1" destOrd="0" presId="urn:microsoft.com/office/officeart/2005/8/layout/hierarchy3"/>
    <dgm:cxn modelId="{1BA543F1-5A0B-4E60-8AED-85E6B4BE8191}" srcId="{DD4A7CB0-588F-417D-9337-5B25AF29FE53}" destId="{E92D7517-6454-4CE9-9542-832544A5DBC4}" srcOrd="0" destOrd="0" parTransId="{18A15866-4E5A-4964-A1A1-CC8037B96EE7}" sibTransId="{662FEE5E-9F39-4163-80A8-84209DDE056A}"/>
    <dgm:cxn modelId="{D4EEE809-EBD0-41CB-9506-84F2DBBD27DF}" type="presParOf" srcId="{13D9B80D-6C5A-47CE-AFFA-5CEBA889D1B4}" destId="{B6F7F055-9F2D-40EE-924F-1A5A1D944A36}" srcOrd="0" destOrd="0" presId="urn:microsoft.com/office/officeart/2005/8/layout/hierarchy3"/>
    <dgm:cxn modelId="{A2848E99-A224-483C-A06C-F9FDA3746706}" type="presParOf" srcId="{B6F7F055-9F2D-40EE-924F-1A5A1D944A36}" destId="{984B0EFC-DE8B-4349-818D-B3E1210670CF}" srcOrd="0" destOrd="0" presId="urn:microsoft.com/office/officeart/2005/8/layout/hierarchy3"/>
    <dgm:cxn modelId="{95FE9B39-9FE9-47A2-B8F7-4D2263AA7D98}" type="presParOf" srcId="{984B0EFC-DE8B-4349-818D-B3E1210670CF}" destId="{12CB554B-FA8C-4B47-A2B3-C1D5285C1786}" srcOrd="0" destOrd="0" presId="urn:microsoft.com/office/officeart/2005/8/layout/hierarchy3"/>
    <dgm:cxn modelId="{84461BFD-DB19-44DE-80CB-6F4E241656D2}" type="presParOf" srcId="{984B0EFC-DE8B-4349-818D-B3E1210670CF}" destId="{257BD24D-231F-4ED7-9D72-F1FFFF117104}" srcOrd="1" destOrd="0" presId="urn:microsoft.com/office/officeart/2005/8/layout/hierarchy3"/>
    <dgm:cxn modelId="{7FAD3958-B766-4344-AEF7-DF8CA02E4E59}" type="presParOf" srcId="{B6F7F055-9F2D-40EE-924F-1A5A1D944A36}" destId="{E7403E1D-3F79-46C4-8EA0-FAD981990055}" srcOrd="1" destOrd="0" presId="urn:microsoft.com/office/officeart/2005/8/layout/hierarchy3"/>
    <dgm:cxn modelId="{BECA3344-A214-4A26-887E-D7E8DA5E222A}" type="presParOf" srcId="{13D9B80D-6C5A-47CE-AFFA-5CEBA889D1B4}" destId="{ADD11569-DC35-49BB-8673-A3014ADC3234}" srcOrd="1" destOrd="0" presId="urn:microsoft.com/office/officeart/2005/8/layout/hierarchy3"/>
    <dgm:cxn modelId="{2F2B5D29-EADB-49C1-94C3-B6BAACBDA653}" type="presParOf" srcId="{ADD11569-DC35-49BB-8673-A3014ADC3234}" destId="{F61D4BE3-271D-45AA-BBBB-DA35ED240787}" srcOrd="0" destOrd="0" presId="urn:microsoft.com/office/officeart/2005/8/layout/hierarchy3"/>
    <dgm:cxn modelId="{557EEC92-A5AB-478B-8ADF-1C176F8676B1}" type="presParOf" srcId="{F61D4BE3-271D-45AA-BBBB-DA35ED240787}" destId="{BF65B363-FDF7-4736-9BD4-CCAC7E96BBE0}" srcOrd="0" destOrd="0" presId="urn:microsoft.com/office/officeart/2005/8/layout/hierarchy3"/>
    <dgm:cxn modelId="{A53EFB6A-ACC2-4F45-8A82-16BAC9997473}" type="presParOf" srcId="{F61D4BE3-271D-45AA-BBBB-DA35ED240787}" destId="{6BD771A8-86D1-4178-9ED3-81EDDA204297}" srcOrd="1" destOrd="0" presId="urn:microsoft.com/office/officeart/2005/8/layout/hierarchy3"/>
    <dgm:cxn modelId="{DADE5630-5030-47F9-97D6-C3CA0FFE8469}" type="presParOf" srcId="{ADD11569-DC35-49BB-8673-A3014ADC3234}" destId="{A4AE5838-26B3-4FD4-A674-6630C04759A0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CB554B-FA8C-4B47-A2B3-C1D5285C1786}">
      <dsp:nvSpPr>
        <dsp:cNvPr id="0" name=""/>
        <dsp:cNvSpPr/>
      </dsp:nvSpPr>
      <dsp:spPr>
        <a:xfrm>
          <a:off x="103304" y="36"/>
          <a:ext cx="1935769" cy="967884"/>
        </a:xfrm>
        <a:prstGeom prst="roundRect">
          <a:avLst>
            <a:gd name="adj" fmla="val 10000"/>
          </a:avLst>
        </a:prstGeom>
        <a:solidFill>
          <a:schemeClr val="tx2">
            <a:lumMod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kern="1200" dirty="0">
              <a:latin typeface="Sofia Pro Light"/>
            </a:rPr>
            <a:t>Image-left: Make-your-own-map</a:t>
          </a:r>
        </a:p>
      </dsp:txBody>
      <dsp:txXfrm>
        <a:off x="131652" y="28384"/>
        <a:ext cx="1879073" cy="911188"/>
      </dsp:txXfrm>
    </dsp:sp>
    <dsp:sp modelId="{BF65B363-FDF7-4736-9BD4-CCAC7E96BBE0}">
      <dsp:nvSpPr>
        <dsp:cNvPr id="0" name=""/>
        <dsp:cNvSpPr/>
      </dsp:nvSpPr>
      <dsp:spPr>
        <a:xfrm>
          <a:off x="2523015" y="36"/>
          <a:ext cx="1935769" cy="967884"/>
        </a:xfrm>
        <a:prstGeom prst="roundRect">
          <a:avLst>
            <a:gd name="adj" fmla="val 10000"/>
          </a:avLst>
        </a:prstGeom>
        <a:solidFill>
          <a:schemeClr val="tx2">
            <a:lumMod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kern="1200">
              <a:latin typeface="Sofia Pro Light"/>
            </a:rPr>
            <a:t>Image-below: Metadata record </a:t>
          </a:r>
        </a:p>
      </dsp:txBody>
      <dsp:txXfrm>
        <a:off x="2551363" y="28384"/>
        <a:ext cx="1879073" cy="9111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353BC355-BC31-4D04-90EF-070FF99306E9}" type="datetimeFigureOut">
              <a:rPr lang="en-CA" smtClean="0"/>
              <a:t>2025-07-11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37268133-2745-4072-A2D4-36124622DDA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83509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68133-2745-4072-A2D4-36124622DDAF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7914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D8D8D8"/>
                </a:solidFill>
                <a:latin typeface="Sofia Pro Light"/>
              </a:rPr>
              <a:t>I believe this coordinated data collection effort is an inspirational conservation initiative.</a:t>
            </a:r>
          </a:p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FB337F-927E-4F58-A29C-07C0F8F39CFB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59321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FB337F-927E-4F58-A29C-07C0F8F39CFB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35844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B337F-927E-4F58-A29C-07C0F8F39CFB}" type="slidenum">
              <a:rPr lang="uk-UA" smtClean="0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17533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68133-2745-4072-A2D4-36124622DDAF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70067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68133-2745-4072-A2D4-36124622DDAF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702085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68133-2745-4072-A2D4-36124622DDAF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51520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B39E9-6F50-3F4B-9DDB-FC0E0CA993A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5150" y="768335"/>
            <a:ext cx="5066001" cy="1166112"/>
          </a:xfrm>
        </p:spPr>
        <p:txBody>
          <a:bodyPr anchor="t">
            <a:normAutofit/>
          </a:bodyPr>
          <a:lstStyle>
            <a:lvl1pPr algn="l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defRPr sz="4800" b="1" i="0">
                <a:latin typeface="Geometos Soft Bold" pitchFamily="2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B2C33E-E9A6-304D-BBCB-97AD0B213C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5149" y="1952351"/>
            <a:ext cx="5066001" cy="1475177"/>
          </a:xfrm>
        </p:spPr>
        <p:txBody>
          <a:bodyPr anchor="b">
            <a:noAutofit/>
          </a:bodyPr>
          <a:lstStyle>
            <a:lvl1pPr marL="0" indent="0" algn="l">
              <a:lnSpc>
                <a:spcPts val="4480"/>
              </a:lnSpc>
              <a:spcBef>
                <a:spcPts val="0"/>
              </a:spcBef>
              <a:buNone/>
              <a:defRPr sz="4400" b="0" i="0">
                <a:latin typeface="Geometos Soft Ligh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C75C4-E533-BE48-B528-D1A278BC39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6928" y="457200"/>
            <a:ext cx="3608205" cy="365125"/>
          </a:xfrm>
        </p:spPr>
        <p:txBody>
          <a:bodyPr/>
          <a:lstStyle>
            <a:lvl1pPr algn="l">
              <a:defRPr/>
            </a:lvl1pPr>
          </a:lstStyle>
          <a:p>
            <a:pPr algn="l"/>
            <a:fld id="{D632F807-EB5F-4ABD-B20B-4AB5B38742CF}" type="datetime1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9BA8A-EF83-434D-A90E-0805D1104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FDDE0-90B9-AD4E-B0EB-E7464FA9C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35" y="6141085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379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8BCA70-D63D-40F6-B9B3-4E49B96E2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A088B-C661-4A24-B4F2-CDB20659A17E}" type="datetime1">
              <a:rPr lang="en-US" smtClean="0"/>
              <a:t>7/11/2025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F12559-BD91-4904-A24A-0CF0A2324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658BB7-74A5-4A6F-A0FF-021E68F02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22CEB8D7-46AC-9F17-FB4A-D91DCB516A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66604" y="5816966"/>
            <a:ext cx="1337733" cy="72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452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7BBE1-2C82-4E45-B5C5-35E07B05E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1" y="764973"/>
            <a:ext cx="3609982" cy="1395043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01F2E-A734-364B-8A7D-990D6B88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4832" y="770890"/>
            <a:ext cx="6112517" cy="480057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7CBAD9-5515-1748-8E77-F48160F4E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150" y="2160016"/>
            <a:ext cx="3609983" cy="37089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A6C22B-80D4-AA42-9999-401E37B46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84EB0-359F-4DD5-B6AB-AE7F2F375924}" type="datetime1">
              <a:rPr lang="en-US" smtClean="0"/>
              <a:t>7/11/2025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055DE4-33E8-7F4B-9334-95EA60845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470FA5-21EE-D742-8F01-C1BAE0FDB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pic>
        <p:nvPicPr>
          <p:cNvPr id="17" name="Picture 16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3BC29B79-51EE-A57C-867B-1418F28ABE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66604" y="5816966"/>
            <a:ext cx="1337733" cy="72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154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EE63B-B967-0A48-9623-220376760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6769" y="770889"/>
            <a:ext cx="3609983" cy="1389127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11F680-28C8-FA44-9CD5-20709DA02E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" y="0"/>
            <a:ext cx="6096000" cy="6858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D507CD-197E-BB4C-83A6-DA3FC97A22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16769" y="2160017"/>
            <a:ext cx="3609983" cy="309866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9E00AC-DF6C-D548-8A06-D6269BDB0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18547" y="457200"/>
            <a:ext cx="3608205" cy="365125"/>
          </a:xfrm>
        </p:spPr>
        <p:txBody>
          <a:bodyPr/>
          <a:lstStyle/>
          <a:p>
            <a:fld id="{22E484F3-5861-49A8-95E3-2C96F22F1874}" type="datetime1">
              <a:rPr lang="en-US" smtClean="0"/>
              <a:t>7/11/2025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ED113B-57D4-9A4F-BFE0-2A3963B42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0D9954-FA18-8948-AA52-21CED0594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CDEA89CB-327B-0E10-0774-BF61F03ADE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66605" y="5816012"/>
            <a:ext cx="1337733" cy="72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5307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6EEB7-1E87-0447-8CD6-DD220CF4E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8AE526-3A03-9B41-8C9F-27156E701C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D08D72-182D-C947-B3F7-B74948D08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C489F-184C-4E49-B77D-DDB495BF1CB6}" type="datetime1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6E396-D059-AF4D-A1D9-C1347978A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8845B6-87C0-2F4A-8146-00E911CDF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480" y="6141085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pic>
        <p:nvPicPr>
          <p:cNvPr id="36" name="Picture 35" descr="A picture containing nature, outdoor object, night sky&#10;&#10;Description automatically generated">
            <a:extLst>
              <a:ext uri="{FF2B5EF4-FFF2-40B4-BE49-F238E27FC236}">
                <a16:creationId xmlns:a16="http://schemas.microsoft.com/office/drawing/2014/main" id="{F8C1F3E1-8614-FEB9-9902-0CA0743E6F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98011" y="3197816"/>
            <a:ext cx="4816561" cy="5073756"/>
          </a:xfrm>
          <a:prstGeom prst="rect">
            <a:avLst/>
          </a:prstGeom>
        </p:spPr>
      </p:pic>
      <p:pic>
        <p:nvPicPr>
          <p:cNvPr id="37" name="Picture 36" descr="A picture containing nature, outdoor object, night sky&#10;&#10;Description automatically generated">
            <a:extLst>
              <a:ext uri="{FF2B5EF4-FFF2-40B4-BE49-F238E27FC236}">
                <a16:creationId xmlns:a16="http://schemas.microsoft.com/office/drawing/2014/main" id="{E5FCDE2B-D433-3EDB-3E7B-94E47F983C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79925" y="-3277125"/>
            <a:ext cx="4816561" cy="5073756"/>
          </a:xfrm>
          <a:prstGeom prst="rect">
            <a:avLst/>
          </a:prstGeom>
        </p:spPr>
      </p:pic>
      <p:pic>
        <p:nvPicPr>
          <p:cNvPr id="38" name="Picture 37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BB094E0A-52E1-E497-89E5-48DC745C8C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66604" y="5816966"/>
            <a:ext cx="1337733" cy="72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6735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407CCA-80EF-2B45-8F8C-7D5796A61B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950095" y="976630"/>
            <a:ext cx="2268507" cy="47845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A221C3-F2D3-FC4F-938B-4C4CAC737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65150" y="976630"/>
            <a:ext cx="8264057" cy="47845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061B46-3E9A-AC48-8C84-5B46EA1EC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5C3A5-5F10-40D6-8417-AA1A2E965A4C}" type="datetime1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9F8F49-5859-714C-8EE1-61A74F324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B6F69-3FFA-D94F-BA99-873D36F7F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492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2A1E4-52BA-534C-AECC-35C3CF44F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 i="0">
                <a:latin typeface="Geometos Soft 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15675-65B4-E14F-9785-663A83B7B6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Sofia Pro Light" pitchFamily="2" charset="0"/>
              </a:defRPr>
            </a:lvl1pPr>
            <a:lvl2pPr>
              <a:defRPr b="0" i="0">
                <a:latin typeface="Sofia Pro Light" pitchFamily="2" charset="0"/>
              </a:defRPr>
            </a:lvl2pPr>
            <a:lvl3pPr>
              <a:defRPr b="0" i="0">
                <a:latin typeface="Sofia Pro Light" pitchFamily="2" charset="0"/>
              </a:defRPr>
            </a:lvl3pPr>
            <a:lvl4pPr>
              <a:defRPr b="0" i="0">
                <a:latin typeface="Sofia Pro Light" pitchFamily="2" charset="0"/>
              </a:defRPr>
            </a:lvl4pPr>
            <a:lvl5pPr>
              <a:defRPr b="0" i="0">
                <a:latin typeface="Sofia Pro Light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76A1E-2332-684F-BDD2-687C166BD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326A9-482A-44E2-8BA5-D5A023A3C5D5}" type="datetime1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BB8CB0-B7BE-7D4F-B254-8A2F8AEC2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E5A569-A063-8E40-B703-82B11D2A9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7169" y="6141085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3A3EB3-5AB7-1084-B947-805C1F0EEE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1792"/>
          <a:stretch/>
        </p:blipFill>
        <p:spPr>
          <a:xfrm flipH="1">
            <a:off x="8854219" y="-1"/>
            <a:ext cx="3347719" cy="4601817"/>
          </a:xfrm>
          <a:prstGeom prst="rect">
            <a:avLst/>
          </a:prstGeom>
        </p:spPr>
      </p:pic>
      <p:pic>
        <p:nvPicPr>
          <p:cNvPr id="15" name="Picture 1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2A04C7B-D61D-A12E-EDBE-0A1E6F823A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66605" y="5814143"/>
            <a:ext cx="1337733" cy="72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55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2A1E4-52BA-534C-AECC-35C3CF44F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 i="0">
                <a:latin typeface="Geometos Soft 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15675-65B4-E14F-9785-663A83B7B6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Sofia Pro Light" pitchFamily="2" charset="0"/>
              </a:defRPr>
            </a:lvl1pPr>
            <a:lvl2pPr>
              <a:defRPr b="0" i="0">
                <a:latin typeface="Sofia Pro Light" pitchFamily="2" charset="0"/>
              </a:defRPr>
            </a:lvl2pPr>
            <a:lvl3pPr>
              <a:defRPr b="0" i="0">
                <a:latin typeface="Sofia Pro Light" pitchFamily="2" charset="0"/>
              </a:defRPr>
            </a:lvl3pPr>
            <a:lvl4pPr>
              <a:defRPr b="0" i="0">
                <a:latin typeface="Sofia Pro Light" pitchFamily="2" charset="0"/>
              </a:defRPr>
            </a:lvl4pPr>
            <a:lvl5pPr>
              <a:defRPr b="0" i="0">
                <a:latin typeface="Sofia Pro Light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76A1E-2332-684F-BDD2-687C166BD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7AEC-3EDE-4F47-9A72-1F767BDAEF6A}" type="datetime1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BB8CB0-B7BE-7D4F-B254-8A2F8AEC2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E5A569-A063-8E40-B703-82B11D2A9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7169" y="6141085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1831C3E1-EA40-CB64-A32A-54A7666FEA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66604" y="5816966"/>
            <a:ext cx="1337733" cy="72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413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2A1E4-52BA-534C-AECC-35C3CF44F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 i="0">
                <a:latin typeface="Geometos Soft 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15675-65B4-E14F-9785-663A83B7B6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Sofia Pro Light" pitchFamily="2" charset="0"/>
              </a:defRPr>
            </a:lvl1pPr>
            <a:lvl2pPr>
              <a:defRPr b="0" i="0">
                <a:latin typeface="Sofia Pro Light" pitchFamily="2" charset="0"/>
              </a:defRPr>
            </a:lvl2pPr>
            <a:lvl3pPr>
              <a:defRPr b="0" i="0">
                <a:latin typeface="Sofia Pro Light" pitchFamily="2" charset="0"/>
              </a:defRPr>
            </a:lvl3pPr>
            <a:lvl4pPr>
              <a:defRPr b="0" i="0">
                <a:latin typeface="Sofia Pro Light" pitchFamily="2" charset="0"/>
              </a:defRPr>
            </a:lvl4pPr>
            <a:lvl5pPr>
              <a:defRPr b="0" i="0">
                <a:latin typeface="Sofia Pro Light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76A1E-2332-684F-BDD2-687C166BD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2F8D2-487F-4E8B-ACB7-485AF3D72954}" type="datetime1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BB8CB0-B7BE-7D4F-B254-8A2F8AEC2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E5A569-A063-8E40-B703-82B11D2A9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7169" y="6141085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37386189-CD4B-4733-C26D-3B77E4682D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66604" y="5816966"/>
            <a:ext cx="1337733" cy="72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049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2A1E4-52BA-534C-AECC-35C3CF44F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 i="0">
                <a:latin typeface="Geometos Soft 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15675-65B4-E14F-9785-663A83B7B6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Sofia Pro Light" pitchFamily="2" charset="0"/>
              </a:defRPr>
            </a:lvl1pPr>
            <a:lvl2pPr>
              <a:defRPr b="0" i="0">
                <a:latin typeface="Sofia Pro Light" pitchFamily="2" charset="0"/>
              </a:defRPr>
            </a:lvl2pPr>
            <a:lvl3pPr>
              <a:defRPr b="0" i="0">
                <a:latin typeface="Sofia Pro Light" pitchFamily="2" charset="0"/>
              </a:defRPr>
            </a:lvl3pPr>
            <a:lvl4pPr>
              <a:defRPr b="0" i="0">
                <a:latin typeface="Sofia Pro Light" pitchFamily="2" charset="0"/>
              </a:defRPr>
            </a:lvl4pPr>
            <a:lvl5pPr>
              <a:defRPr b="0" i="0">
                <a:latin typeface="Sofia Pro Light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76A1E-2332-684F-BDD2-687C166BD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F541F-56F0-4B3D-B07A-C0A1899E26CE}" type="datetime1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BB8CB0-B7BE-7D4F-B254-8A2F8AEC2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E5A569-A063-8E40-B703-82B11D2A9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7169" y="6141085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nature, outdoor object, night sky&#10;&#10;Description automatically generated">
            <a:extLst>
              <a:ext uri="{FF2B5EF4-FFF2-40B4-BE49-F238E27FC236}">
                <a16:creationId xmlns:a16="http://schemas.microsoft.com/office/drawing/2014/main" id="{1F9AC1D3-0AB9-1792-9F4B-3ADDA9CA8F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9535" b="27860"/>
          <a:stretch/>
        </p:blipFill>
        <p:spPr>
          <a:xfrm>
            <a:off x="8798011" y="3197816"/>
            <a:ext cx="3393989" cy="3660184"/>
          </a:xfrm>
          <a:prstGeom prst="rect">
            <a:avLst/>
          </a:prstGeom>
        </p:spPr>
      </p:pic>
      <p:pic>
        <p:nvPicPr>
          <p:cNvPr id="8" name="Picture 7" descr="A picture containing nature, outdoor object, night sky&#10;&#10;Description automatically generated">
            <a:extLst>
              <a:ext uri="{FF2B5EF4-FFF2-40B4-BE49-F238E27FC236}">
                <a16:creationId xmlns:a16="http://schemas.microsoft.com/office/drawing/2014/main" id="{DF666C42-973B-3706-F101-75034BCE4B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" t="64590" r="39541" b="-7162"/>
          <a:stretch/>
        </p:blipFill>
        <p:spPr>
          <a:xfrm>
            <a:off x="9279926" y="-1"/>
            <a:ext cx="2912074" cy="2160017"/>
          </a:xfrm>
          <a:prstGeom prst="rect">
            <a:avLst/>
          </a:prstGeom>
        </p:spPr>
      </p:pic>
      <p:pic>
        <p:nvPicPr>
          <p:cNvPr id="11" name="Picture 10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AF9B4CE3-D9EA-2470-176C-C66E3222B6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66604" y="5816966"/>
            <a:ext cx="1337733" cy="72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517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0648E-B4D5-4145-84E7-46B5793EA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68351"/>
            <a:ext cx="5066001" cy="233476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3B92A6-7558-3148-B855-5BC58B4159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150" y="4255453"/>
            <a:ext cx="5066001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0B541-D211-974B-97FE-C1F9473AB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211C-E7F9-476B-84C6-630176E0F326}" type="datetime1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27FB0-D95A-D543-8E29-6E5F22B49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9C4404-F49D-9F48-A10B-1F60870B4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35" y="6141085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05A69E31-9A2C-8EF5-3B56-9EC964B481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66605" y="5816012"/>
            <a:ext cx="1337733" cy="72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2503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4F0AF4DB-7879-E4C0-B1E5-4DAA851088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09769" y="0"/>
            <a:ext cx="9801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0AB684-BDA8-014B-8DCC-125F8B8DC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40E05-0F5F-6243-AD57-66BFC33ADB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2851" y="2195981"/>
            <a:ext cx="5239512" cy="34145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70B3A4-11FE-D94C-9B93-255E362310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9638" y="2195981"/>
            <a:ext cx="5239512" cy="34145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7BEEAF-F881-6E48-84AF-E5CEEF1C7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FD218-0882-4E3F-9728-1086A601CD55}" type="datetime1">
              <a:rPr lang="en-US" smtClean="0"/>
              <a:t>7/11/2025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472753-1CC3-9244-9AF0-6927018A6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D55D0-FCC7-AC42-9810-9B49E3348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pic>
        <p:nvPicPr>
          <p:cNvPr id="25" name="Picture 24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B4A7993F-7474-C4E5-B811-D2E4FDC855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66604" y="5816966"/>
            <a:ext cx="1337733" cy="72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809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8182F-7B5E-FD42-AFC6-A3848D833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768096"/>
            <a:ext cx="7333488" cy="1271016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D9E4DE-75C0-C841-A68D-9D7BBAD76C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2149" y="2365756"/>
            <a:ext cx="52395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5C87F7-356E-9E43-97A0-D972B22853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2149" y="3189668"/>
            <a:ext cx="5239512" cy="257155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AB4C28-30CB-CC4E-A25E-F4FEFA49BC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3066" y="2365756"/>
            <a:ext cx="52395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ED0191-963B-1E4C-BEC5-9B42E39514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83066" y="3189668"/>
            <a:ext cx="5239512" cy="257155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0E0BED-3EB7-BB4A-A556-FA967FB01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19F19-E0DD-44C9-B720-244E6B6E495C}" type="datetime1">
              <a:rPr lang="en-US" smtClean="0"/>
              <a:t>7/11/2025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A2466A-4D90-174C-B382-AC4674D72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EADE49-8082-214B-9742-5EE8DA2E9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pic>
        <p:nvPicPr>
          <p:cNvPr id="27" name="Picture 26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CFD6F5FE-54E6-A3A4-2BE6-F210A46344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66604" y="5816966"/>
            <a:ext cx="1337733" cy="72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191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1E9E2-564E-7049-A22F-BB5B876BA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359D05-C08D-7747-B2FC-3F62B3357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BAF89-15A6-48C6-B3E1-275D674474E0}" type="datetime1">
              <a:rPr lang="en-US" smtClean="0"/>
              <a:t>7/11/2025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2FF615-BB08-A844-B689-BAA7C5040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63A67D-F96F-4849-8C83-49CC3A653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pic>
        <p:nvPicPr>
          <p:cNvPr id="23" name="Picture 22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0DA907BE-9076-898C-9451-EF267F2425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66604" y="5816966"/>
            <a:ext cx="1337733" cy="72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822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0D98E2-86CE-4D4F-9F8F-17C83D19A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90"/>
            <a:ext cx="7335835" cy="12689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04B4F2-48A4-A140-B59B-7A2ED9FD4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150" y="2160016"/>
            <a:ext cx="7335835" cy="3601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CF4A7E-D5FF-BF48-8E01-8F46150ABF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6928" y="457200"/>
            <a:ext cx="3608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0" i="0">
                <a:solidFill>
                  <a:schemeClr val="tx1">
                    <a:tint val="75000"/>
                  </a:schemeClr>
                </a:solidFill>
                <a:latin typeface="Sofia Pro Soft Light" panose="020B0000000000000000" pitchFamily="34" charset="0"/>
              </a:defRPr>
            </a:lvl1pPr>
          </a:lstStyle>
          <a:p>
            <a:fld id="{687AEEE3-0BE6-4718-9366-CEC26A4D2C2A}" type="datetime1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31757-5039-BF46-B47A-50DA8FFBC0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5150" y="6141085"/>
            <a:ext cx="3608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0" i="0">
                <a:solidFill>
                  <a:schemeClr val="tx1"/>
                </a:solidFill>
                <a:latin typeface="Sofia Pro Soft Light" panose="020B0000000000000000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83FD16-4337-B940-905E-D20A26FD48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9678" y="6141085"/>
            <a:ext cx="8138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 i="0">
                <a:solidFill>
                  <a:schemeClr val="tx1">
                    <a:tint val="75000"/>
                  </a:schemeClr>
                </a:solidFill>
                <a:latin typeface="Sofia Pro Soft Light" panose="020B0000000000000000" pitchFamily="34" charset="0"/>
              </a:defRPr>
            </a:lvl1pPr>
          </a:lstStyle>
          <a:p>
            <a:fld id="{49ABCAEC-7D34-E549-A96E-FCEDAADBE4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939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14" r:id="rId3"/>
    <p:sldLayoutId id="2147483715" r:id="rId4"/>
    <p:sldLayoutId id="2147483716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Geometos Soft Bol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fia Pro Light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fia Pro Light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fia Pro Light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Sofia Pro Light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Sofia Pro Light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hyperlink" Target="mailto:bskinner@PSF.CA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5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6.png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8F9FF-8E2B-A8D7-7333-1ABB8F676F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127" y="2850522"/>
            <a:ext cx="11968456" cy="3495194"/>
          </a:xfrm>
        </p:spPr>
        <p:txBody>
          <a:bodyPr>
            <a:noAutofit/>
          </a:bodyPr>
          <a:lstStyle/>
          <a:p>
            <a:pPr>
              <a:lnSpc>
                <a:spcPts val="9000"/>
              </a:lnSpc>
            </a:pPr>
            <a:r>
              <a:rPr lang="en-US" sz="8000"/>
              <a:t>Pacific</a:t>
            </a:r>
            <a:br>
              <a:rPr lang="en-US" sz="8000"/>
            </a:br>
            <a:r>
              <a:rPr lang="en-US" sz="8000"/>
              <a:t>salmon </a:t>
            </a:r>
            <a:br>
              <a:rPr lang="en-US" sz="8000"/>
            </a:br>
            <a:r>
              <a:rPr lang="en-US" sz="8000"/>
              <a:t>foundation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F63F9C89-4CE3-5D0F-6142-20546C93F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7135" y="2055186"/>
            <a:ext cx="9691254" cy="3277509"/>
          </a:xfrm>
          <a:prstGeom prst="rect">
            <a:avLst/>
          </a:prstGeom>
        </p:spPr>
      </p:pic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5BDEE75F-2075-12BF-D252-54CB40B819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9121966" y="837282"/>
            <a:ext cx="3907316" cy="22327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3AEED7-03EB-0C1D-CD28-A055FDA9780C}"/>
              </a:ext>
            </a:extLst>
          </p:cNvPr>
          <p:cNvSpPr txBox="1"/>
          <p:nvPr/>
        </p:nvSpPr>
        <p:spPr>
          <a:xfrm>
            <a:off x="5784116" y="5373366"/>
            <a:ext cx="5480988" cy="86177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CA" sz="5000" dirty="0">
                <a:solidFill>
                  <a:schemeClr val="tx1">
                    <a:lumMod val="75000"/>
                    <a:lumOff val="25000"/>
                  </a:schemeClr>
                </a:solidFill>
                <a:latin typeface="Abadi"/>
              </a:rPr>
              <a:t>Marine Data Centre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A496D7-3531-1FB6-3E08-2A8FDBE7B42A}"/>
              </a:ext>
            </a:extLst>
          </p:cNvPr>
          <p:cNvSpPr txBox="1"/>
          <p:nvPr/>
        </p:nvSpPr>
        <p:spPr>
          <a:xfrm>
            <a:off x="9531294" y="148504"/>
            <a:ext cx="2660705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CA" sz="1600" dirty="0">
                <a:latin typeface="Abadi"/>
              </a:rPr>
              <a:t>VENUS Salish Sea Workshop</a:t>
            </a:r>
          </a:p>
          <a:p>
            <a:pPr algn="r"/>
            <a:r>
              <a:rPr lang="en-CA" sz="1600" dirty="0">
                <a:latin typeface="Abadi"/>
              </a:rPr>
              <a:t>2025-07-16</a:t>
            </a:r>
          </a:p>
        </p:txBody>
      </p:sp>
    </p:spTree>
    <p:extLst>
      <p:ext uri="{BB962C8B-B14F-4D97-AF65-F5344CB8AC3E}">
        <p14:creationId xmlns:p14="http://schemas.microsoft.com/office/powerpoint/2010/main" val="31382647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AB033E-18C1-3D65-F3D8-95DA00F3C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5"/>
          <a:stretch>
            <a:fillRect/>
          </a:stretch>
        </p:blipFill>
        <p:spPr>
          <a:xfrm>
            <a:off x="188469" y="343964"/>
            <a:ext cx="11815061" cy="62163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7F97C2-6212-60B7-E094-54286F2A0EAD}"/>
              </a:ext>
            </a:extLst>
          </p:cNvPr>
          <p:cNvSpPr txBox="1"/>
          <p:nvPr/>
        </p:nvSpPr>
        <p:spPr>
          <a:xfrm>
            <a:off x="0" y="5052539"/>
            <a:ext cx="4107215" cy="584775"/>
          </a:xfrm>
          <a:prstGeom prst="rect">
            <a:avLst/>
          </a:prstGeom>
          <a:solidFill>
            <a:schemeClr val="bg1"/>
          </a:solidFill>
          <a:ln>
            <a:solidFill>
              <a:srgbClr val="1E363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0"/>
          </a:effectLst>
          <a:scene3d>
            <a:camera prst="orthographicFront"/>
            <a:lightRig rig="threePt" dir="t"/>
          </a:scene3d>
          <a:sp3d>
            <a:bevelT w="6350"/>
            <a:bevelB w="635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CA" sz="3200" dirty="0">
                <a:latin typeface="Geometos Soft Bold"/>
              </a:rPr>
              <a:t>Marine Ecosystem Map</a:t>
            </a:r>
          </a:p>
        </p:txBody>
      </p:sp>
    </p:spTree>
    <p:extLst>
      <p:ext uri="{BB962C8B-B14F-4D97-AF65-F5344CB8AC3E}">
        <p14:creationId xmlns:p14="http://schemas.microsoft.com/office/powerpoint/2010/main" val="18985921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E04873B-AFCC-413C-B99F-A60AC779E1FB}"/>
              </a:ext>
            </a:extLst>
          </p:cNvPr>
          <p:cNvSpPr/>
          <p:nvPr/>
        </p:nvSpPr>
        <p:spPr>
          <a:xfrm>
            <a:off x="0" y="-2"/>
            <a:ext cx="6096000" cy="685799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C8DFADA-6E77-8A25-C0C9-1620BFC35DB9}"/>
              </a:ext>
            </a:extLst>
          </p:cNvPr>
          <p:cNvSpPr txBox="1">
            <a:spLocks/>
          </p:cNvSpPr>
          <p:nvPr/>
        </p:nvSpPr>
        <p:spPr>
          <a:xfrm>
            <a:off x="0" y="2153448"/>
            <a:ext cx="6096000" cy="3105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Geometos Soft Bold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ts val="10000"/>
              </a:lnSpc>
            </a:pPr>
            <a:r>
              <a:rPr lang="en-US" sz="11000">
                <a:solidFill>
                  <a:schemeClr val="bg1"/>
                </a:solidFill>
              </a:rPr>
              <a:t>THANK</a:t>
            </a:r>
          </a:p>
          <a:p>
            <a:pPr algn="ctr">
              <a:lnSpc>
                <a:spcPts val="10000"/>
              </a:lnSpc>
            </a:pPr>
            <a:r>
              <a:rPr lang="en-US" sz="11000">
                <a:solidFill>
                  <a:schemeClr val="bg1"/>
                </a:solidFill>
              </a:rPr>
              <a:t>YOU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53ED4988-ADCF-0387-5F8E-A6318554E72F}"/>
              </a:ext>
            </a:extLst>
          </p:cNvPr>
          <p:cNvSpPr txBox="1">
            <a:spLocks/>
          </p:cNvSpPr>
          <p:nvPr/>
        </p:nvSpPr>
        <p:spPr>
          <a:xfrm>
            <a:off x="566928" y="457200"/>
            <a:ext cx="3608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b="0" i="0" kern="1200">
                <a:solidFill>
                  <a:schemeClr val="tx1">
                    <a:tint val="75000"/>
                  </a:schemeClr>
                </a:solidFill>
                <a:latin typeface="Sofia Pro Soft Light" panose="020B0000000000000000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B0A250-5CC0-1746-B209-08E8B0DAE6AF}" type="datetimeFigureOut">
              <a:rPr lang="en-US" smtClean="0">
                <a:solidFill>
                  <a:schemeClr val="tx1"/>
                </a:solidFill>
              </a:rPr>
              <a:pPr/>
              <a:t>7/11/2025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388786D-3A8F-E67E-84B7-775F9DED9581}"/>
              </a:ext>
            </a:extLst>
          </p:cNvPr>
          <p:cNvSpPr txBox="1">
            <a:spLocks/>
          </p:cNvSpPr>
          <p:nvPr/>
        </p:nvSpPr>
        <p:spPr>
          <a:xfrm>
            <a:off x="565150" y="6141085"/>
            <a:ext cx="3608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b="0" i="0" kern="1200">
                <a:solidFill>
                  <a:schemeClr val="tx1"/>
                </a:solidFill>
                <a:latin typeface="Sofia Pro Soft Light" panose="020B0000000000000000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Name of Presentation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C61664C-E75C-7F29-F137-5D0D2934ECDD}"/>
              </a:ext>
            </a:extLst>
          </p:cNvPr>
          <p:cNvSpPr txBox="1">
            <a:spLocks/>
          </p:cNvSpPr>
          <p:nvPr/>
        </p:nvSpPr>
        <p:spPr>
          <a:xfrm>
            <a:off x="-260151" y="6147395"/>
            <a:ext cx="8138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50" b="0" i="0" kern="1200">
                <a:solidFill>
                  <a:schemeClr val="tx1">
                    <a:tint val="75000"/>
                  </a:schemeClr>
                </a:solidFill>
                <a:latin typeface="Sofia Pro Soft Light" panose="020B0000000000000000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ABCAEC-7D34-E549-A96E-FCEDAADBE4B0}" type="slidenum">
              <a:rPr lang="en-US" smtClean="0">
                <a:solidFill>
                  <a:schemeClr val="tx1"/>
                </a:solidFill>
              </a:rPr>
              <a:pPr/>
              <a:t>11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E62A679D-02D5-E757-6AFF-37AD82BCA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819762" y="2120950"/>
            <a:ext cx="7735524" cy="261609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EDF323B-78B1-4747-D1FC-C2E3897AF614}"/>
              </a:ext>
            </a:extLst>
          </p:cNvPr>
          <p:cNvSpPr txBox="1"/>
          <p:nvPr/>
        </p:nvSpPr>
        <p:spPr>
          <a:xfrm>
            <a:off x="6788741" y="953544"/>
            <a:ext cx="3366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Geometos Soft Bold" pitchFamily="2" charset="0"/>
              </a:rPr>
              <a:t>CONTACT US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6FB600-921A-C1ED-82D8-ED9AE1CAEBA2}"/>
              </a:ext>
            </a:extLst>
          </p:cNvPr>
          <p:cNvSpPr txBox="1"/>
          <p:nvPr/>
        </p:nvSpPr>
        <p:spPr>
          <a:xfrm>
            <a:off x="6788741" y="1955739"/>
            <a:ext cx="513474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solidFill>
                  <a:schemeClr val="accent4"/>
                </a:solidFill>
                <a:latin typeface="Geometos Soft Bold" pitchFamily="2" charset="0"/>
              </a:rPr>
              <a:t>Ben Skinner</a:t>
            </a:r>
          </a:p>
          <a:p>
            <a:r>
              <a:rPr lang="en-CA" sz="2000" dirty="0">
                <a:latin typeface="Sofia Pro Light" pitchFamily="2" charset="0"/>
              </a:rPr>
              <a:t>GIS Specialist</a:t>
            </a:r>
          </a:p>
          <a:p>
            <a:r>
              <a:rPr lang="en-CA" sz="2000" dirty="0">
                <a:latin typeface="Sofia Pro Light" pitchFamily="2" charset="0"/>
              </a:rPr>
              <a:t>Marine Science Program</a:t>
            </a:r>
          </a:p>
          <a:p>
            <a:r>
              <a:rPr lang="en-CA" sz="2000" dirty="0">
                <a:latin typeface="Sofia Pro Light" pitchFamily="2" charset="0"/>
              </a:rPr>
              <a:t>Pacific Salmon Foundation</a:t>
            </a:r>
          </a:p>
          <a:p>
            <a:r>
              <a:rPr lang="en-CA" sz="2000" dirty="0">
                <a:latin typeface="Sofia Pro Light" pitchFamily="2" charset="0"/>
                <a:hlinkClick r:id="rId4"/>
              </a:rPr>
              <a:t>bskinner@PSF.CA</a:t>
            </a:r>
            <a:endParaRPr lang="en-CA" sz="2000" dirty="0">
              <a:latin typeface="Sofia Pro Light" pitchFamily="2" charset="0"/>
            </a:endParaRPr>
          </a:p>
          <a:p>
            <a:endParaRPr lang="en-CA" dirty="0">
              <a:latin typeface="Sofia Pro Light" pitchFamily="2" charset="0"/>
            </a:endParaRPr>
          </a:p>
          <a:p>
            <a:endParaRPr lang="en-CA" dirty="0">
              <a:latin typeface="Sofia Pro Light" pitchFamily="2" charset="0"/>
            </a:endParaRPr>
          </a:p>
        </p:txBody>
      </p:sp>
      <p:pic>
        <p:nvPicPr>
          <p:cNvPr id="6" name="Picture 5" descr="A picture containing text, screenshot, font, logo&#10;&#10;Description automatically generated">
            <a:extLst>
              <a:ext uri="{FF2B5EF4-FFF2-40B4-BE49-F238E27FC236}">
                <a16:creationId xmlns:a16="http://schemas.microsoft.com/office/drawing/2014/main" id="{09B34074-8B9C-AA8F-4B67-A22F692EC8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9223" y="4230450"/>
            <a:ext cx="2533287" cy="253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961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C36E39-E8FE-3C21-8C89-C1B3D8FCB4BD}"/>
              </a:ext>
            </a:extLst>
          </p:cNvPr>
          <p:cNvSpPr txBox="1"/>
          <p:nvPr/>
        </p:nvSpPr>
        <p:spPr>
          <a:xfrm>
            <a:off x="5736697" y="1331438"/>
            <a:ext cx="6206021" cy="4425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6000"/>
              </a:lnSpc>
              <a:buFont typeface="Arial" panose="020B0604020202020204" pitchFamily="34" charset="0"/>
              <a:buChar char="•"/>
            </a:pPr>
            <a:r>
              <a:rPr lang="en-CA" sz="2350" dirty="0">
                <a:latin typeface="Sofia Pro Light"/>
              </a:rPr>
              <a:t>Founded in 2011 as a marine data repository</a:t>
            </a:r>
          </a:p>
          <a:p>
            <a:pPr marL="342900" indent="-342900">
              <a:lnSpc>
                <a:spcPts val="6000"/>
              </a:lnSpc>
              <a:buFont typeface="Arial" panose="020B0604020202020204" pitchFamily="34" charset="0"/>
              <a:buChar char="•"/>
            </a:pPr>
            <a:r>
              <a:rPr lang="en-CA" sz="2350" dirty="0">
                <a:latin typeface="Sofia Pro Light"/>
              </a:rPr>
              <a:t>Collaborative program between PSF and the Institute for the Oceans and Fisheries, UBC</a:t>
            </a:r>
          </a:p>
          <a:p>
            <a:pPr marL="342900" indent="-342900">
              <a:lnSpc>
                <a:spcPts val="6000"/>
              </a:lnSpc>
              <a:buFont typeface="Arial" panose="020B0604020202020204" pitchFamily="34" charset="0"/>
              <a:buChar char="•"/>
            </a:pPr>
            <a:r>
              <a:rPr lang="en-US" sz="2350" dirty="0">
                <a:latin typeface="Sofia Pro Light"/>
              </a:rPr>
              <a:t>Developed originally as part of the Salish Sea Marine Survival Project</a:t>
            </a:r>
            <a:endParaRPr lang="en-CA" sz="2350" dirty="0">
              <a:latin typeface="Sofia Pro Ligh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CA" sz="2350" dirty="0">
              <a:latin typeface="Sofia Pro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240A5A-0C3A-D013-5DAE-330E4697AC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brightnessContrast bright="15000" contrast="24000"/>
                    </a14:imgEffect>
                  </a14:imgLayer>
                </a14:imgProps>
              </a:ext>
            </a:extLst>
          </a:blip>
          <a:srcRect r="11727"/>
          <a:stretch/>
        </p:blipFill>
        <p:spPr>
          <a:xfrm>
            <a:off x="502970" y="1277649"/>
            <a:ext cx="5051384" cy="5173885"/>
          </a:xfrm>
          <a:prstGeom prst="ellipse">
            <a:avLst/>
          </a:prstGeom>
          <a:ln w="19050" cap="rnd">
            <a:solidFill>
              <a:schemeClr val="accent2">
                <a:lumMod val="75000"/>
                <a:lumOff val="2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2BEC2C-D0A3-8242-45EA-F2B4971C7944}"/>
              </a:ext>
            </a:extLst>
          </p:cNvPr>
          <p:cNvSpPr txBox="1"/>
          <p:nvPr/>
        </p:nvSpPr>
        <p:spPr>
          <a:xfrm>
            <a:off x="502970" y="406466"/>
            <a:ext cx="58432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200">
                <a:solidFill>
                  <a:schemeClr val="accent4">
                    <a:lumMod val="40000"/>
                    <a:lumOff val="60000"/>
                  </a:schemeClr>
                </a:solidFill>
                <a:latin typeface="Geometos Soft Light"/>
              </a:rPr>
              <a:t>PSF Marine Data Centre Overview</a:t>
            </a:r>
          </a:p>
        </p:txBody>
      </p:sp>
    </p:spTree>
    <p:extLst>
      <p:ext uri="{BB962C8B-B14F-4D97-AF65-F5344CB8AC3E}">
        <p14:creationId xmlns:p14="http://schemas.microsoft.com/office/powerpoint/2010/main" val="2387445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1FE7A-5885-4ECD-7BDD-8AEE2C470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8370" y="589767"/>
            <a:ext cx="5773575" cy="743212"/>
          </a:xfrm>
        </p:spPr>
        <p:txBody>
          <a:bodyPr>
            <a:normAutofit/>
          </a:bodyPr>
          <a:lstStyle/>
          <a:p>
            <a:r>
              <a:rPr lang="en-US" b="0" dirty="0">
                <a:solidFill>
                  <a:schemeClr val="accent4">
                    <a:lumMod val="60000"/>
                    <a:lumOff val="40000"/>
                  </a:schemeClr>
                </a:solidFill>
                <a:latin typeface="Geometos Soft Bold"/>
              </a:rPr>
              <a:t>Data Centre key goals</a:t>
            </a:r>
            <a:endParaRPr lang="en-US" b="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96D45C-C09A-6E3F-B135-4C90E6361F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68370" y="1332979"/>
            <a:ext cx="6115968" cy="348262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350" dirty="0">
                <a:solidFill>
                  <a:srgbClr val="FFFFFF"/>
                </a:solidFill>
              </a:rPr>
              <a:t>Identify and obtain information resources relevant to the Strait of Georgia and WCVI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350" dirty="0">
                <a:solidFill>
                  <a:srgbClr val="FFFFFF"/>
                </a:solidFill>
              </a:rPr>
              <a:t>Create a secure archive for the data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350" dirty="0">
                <a:solidFill>
                  <a:srgbClr val="FFFFFF"/>
                </a:solidFill>
              </a:rPr>
              <a:t>Create an open access data system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350" dirty="0">
                <a:solidFill>
                  <a:srgbClr val="FFFFFF"/>
                </a:solidFill>
              </a:rPr>
              <a:t>Provide map-based displays of the data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87A85CA-8D07-37DA-E3AD-CFCE05D9C1B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4000"/>
          </a:blip>
          <a:stretch>
            <a:fillRect/>
          </a:stretch>
        </p:blipFill>
        <p:spPr>
          <a:xfrm>
            <a:off x="-125977" y="0"/>
            <a:ext cx="60496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285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10D9F-0DD7-4C70-9502-D36F52EC6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409" y="584082"/>
            <a:ext cx="4828304" cy="735182"/>
          </a:xfrm>
        </p:spPr>
        <p:txBody>
          <a:bodyPr/>
          <a:lstStyle/>
          <a:p>
            <a:r>
              <a:rPr lang="en-CA" b="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Marine Data BC Portal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6BE1C65-6A21-4F72-AD0F-97CC799B65A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3536" r="13536"/>
          <a:stretch/>
        </p:blipFill>
        <p:spPr>
          <a:xfrm>
            <a:off x="0" y="0"/>
            <a:ext cx="5947593" cy="6858000"/>
          </a:xfrm>
          <a:prstGeom prst="rect">
            <a:avLst/>
          </a:prstGeom>
          <a:solidFill>
            <a:schemeClr val="bg2">
              <a:alpha val="94000"/>
            </a:schemeClr>
          </a:solidFill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F5053C-6A70-4ED2-A0C0-73C762C24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48435" y="1473819"/>
            <a:ext cx="5843565" cy="4177327"/>
          </a:xfrm>
        </p:spPr>
        <p:txBody>
          <a:bodyPr>
            <a:no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CA" sz="2350" dirty="0"/>
              <a:t>1500+ datasets referenced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CA" sz="2350" dirty="0"/>
              <a:t>Includes data from 200+ organizations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CA" sz="2350" dirty="0"/>
              <a:t>Metadata follow ISO-9000 standards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CA" sz="2350" dirty="0"/>
              <a:t>Adoption of Darwin Core data standard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CA" sz="235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CA" sz="2350" dirty="0"/>
          </a:p>
          <a:p>
            <a:endParaRPr lang="en-CA" sz="2350" dirty="0"/>
          </a:p>
        </p:txBody>
      </p:sp>
    </p:spTree>
    <p:extLst>
      <p:ext uri="{BB962C8B-B14F-4D97-AF65-F5344CB8AC3E}">
        <p14:creationId xmlns:p14="http://schemas.microsoft.com/office/powerpoint/2010/main" val="125022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83836865-1B72-F3E8-F649-CA6F5DBB9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688" y="315520"/>
            <a:ext cx="5196939" cy="873973"/>
          </a:xfrm>
        </p:spPr>
        <p:txBody>
          <a:bodyPr>
            <a:normAutofit/>
          </a:bodyPr>
          <a:lstStyle/>
          <a:p>
            <a:r>
              <a:rPr lang="en-US" dirty="0">
                <a:latin typeface="Geometos Soft Bold"/>
              </a:rPr>
              <a:t>Marine Data BC Portal Cont’d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DB799E-DB66-4787-8A1F-879F7AD8C4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92"/>
          <a:stretch/>
        </p:blipFill>
        <p:spPr>
          <a:xfrm>
            <a:off x="287080" y="1011472"/>
            <a:ext cx="6931230" cy="4863719"/>
          </a:xfrm>
          <a:prstGeom prst="rect">
            <a:avLst/>
          </a:prstGeom>
          <a:noFill/>
          <a:ln w="25400">
            <a:solidFill>
              <a:schemeClr val="bg1"/>
            </a:solidFill>
          </a:ln>
          <a:effectLst>
            <a:outerShdw blurRad="50800" dist="50800" dir="5400000" algn="ctr" rotWithShape="0">
              <a:schemeClr val="bg2"/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A47EE3-3D13-409C-BE8D-34ED9BA9DCC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396627" y="2181962"/>
            <a:ext cx="6421747" cy="4389615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96C3B46-B33E-8D2A-5FB5-CC5B479B69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8023531"/>
              </p:ext>
            </p:extLst>
          </p:nvPr>
        </p:nvGraphicFramePr>
        <p:xfrm>
          <a:off x="7430223" y="1082065"/>
          <a:ext cx="4562089" cy="9679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3466961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685AF-9760-E4E7-4807-7D207BE5C4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BBA44-DF35-F2DB-1E4F-A51F21A99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495" y="360176"/>
            <a:ext cx="6044311" cy="664632"/>
          </a:xfrm>
        </p:spPr>
        <p:txBody>
          <a:bodyPr>
            <a:normAutofit/>
          </a:bodyPr>
          <a:lstStyle/>
          <a:p>
            <a:r>
              <a:rPr lang="en-CA" dirty="0">
                <a:latin typeface="Geometos Soft Bold"/>
              </a:rPr>
              <a:t>Strait of Georgia Sampling Data</a:t>
            </a:r>
            <a:endParaRPr lang="en-CA" dirty="0"/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75C62C5-26A3-F37B-D1DA-6673CDCA2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495" y="3984279"/>
            <a:ext cx="4773097" cy="268654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BB2914B-252F-DAC9-7CD1-82E967E15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495" y="1338926"/>
            <a:ext cx="7934325" cy="22098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5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8C6A4B10-D1AD-0E8A-23E3-84A3ABD86D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5587" y="3094943"/>
            <a:ext cx="8293045" cy="2294813"/>
          </a:xfrm>
          <a:prstGeom prst="rect">
            <a:avLst/>
          </a:prstGeom>
          <a:ln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2845960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2F8311A-D17E-D8BB-5707-4C22EBDE6D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501" b="4384"/>
          <a:stretch/>
        </p:blipFill>
        <p:spPr>
          <a:xfrm>
            <a:off x="6477005" y="3335726"/>
            <a:ext cx="5442818" cy="3364732"/>
          </a:xfrm>
          <a:prstGeom prst="rect">
            <a:avLst/>
          </a:prstGeom>
          <a:ln w="22225">
            <a:solidFill>
              <a:schemeClr val="tx2">
                <a:lumMod val="10000"/>
              </a:schemeClr>
            </a:solidFill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A4F3319-A956-B61C-3178-079E8A7B4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870" y="243634"/>
            <a:ext cx="4820854" cy="1125646"/>
          </a:xfrm>
        </p:spPr>
        <p:txBody>
          <a:bodyPr>
            <a:normAutofit/>
          </a:bodyPr>
          <a:lstStyle/>
          <a:p>
            <a:r>
              <a:rPr lang="en-CA" dirty="0">
                <a:latin typeface="Geometos Soft Bold"/>
              </a:rPr>
              <a:t>Educational Products</a:t>
            </a:r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F75B83-9154-2CB1-92B5-6159ED103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5" y="157542"/>
            <a:ext cx="5442818" cy="3331883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12073F-E8F2-5D45-F27A-B8E6982FD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460" y="1114008"/>
            <a:ext cx="5096540" cy="55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592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B9D99-E8E0-CC11-AC79-351A94A6F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765" y="638898"/>
            <a:ext cx="6652631" cy="617040"/>
          </a:xfrm>
        </p:spPr>
        <p:txBody>
          <a:bodyPr/>
          <a:lstStyle/>
          <a:p>
            <a:r>
              <a:rPr lang="en-CA" dirty="0">
                <a:latin typeface="Geometos Soft Bold"/>
              </a:rPr>
              <a:t>Oceanographic Conditions Atlas</a:t>
            </a:r>
            <a:endParaRPr lang="en-CA" dirty="0"/>
          </a:p>
        </p:txBody>
      </p:sp>
      <p:pic>
        <p:nvPicPr>
          <p:cNvPr id="4" name="Picture 3" descr="A collage of images of a person on a boat&#10;&#10;AI-generated content may be incorrect.">
            <a:extLst>
              <a:ext uri="{FF2B5EF4-FFF2-40B4-BE49-F238E27FC236}">
                <a16:creationId xmlns:a16="http://schemas.microsoft.com/office/drawing/2014/main" id="{D7BDF684-9E5B-68B8-7BAB-E1E49EF6C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91" y="1796898"/>
            <a:ext cx="6346770" cy="378648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3A91CC-9A1E-EF48-41CD-BE8FDBCF5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0396" y="1157861"/>
            <a:ext cx="5039413" cy="539070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9A419CE-4B9F-5D80-D39B-E585BA219FB3}"/>
              </a:ext>
            </a:extLst>
          </p:cNvPr>
          <p:cNvCxnSpPr/>
          <p:nvPr/>
        </p:nvCxnSpPr>
        <p:spPr>
          <a:xfrm flipV="1">
            <a:off x="6518961" y="1157861"/>
            <a:ext cx="461435" cy="6390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D7D3D3B-30DC-8CA3-5231-018D94D6781C}"/>
              </a:ext>
            </a:extLst>
          </p:cNvPr>
          <p:cNvCxnSpPr>
            <a:cxnSpLocks/>
          </p:cNvCxnSpPr>
          <p:nvPr/>
        </p:nvCxnSpPr>
        <p:spPr>
          <a:xfrm>
            <a:off x="6518961" y="5583386"/>
            <a:ext cx="461435" cy="9651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1967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68F697-B7E8-F25F-8856-00B29DF2D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590" y="49403"/>
            <a:ext cx="12192000" cy="680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968744"/>
      </p:ext>
    </p:extLst>
  </p:cSld>
  <p:clrMapOvr>
    <a:masterClrMapping/>
  </p:clrMapOvr>
</p:sld>
</file>

<file path=ppt/theme/theme1.xml><?xml version="1.0" encoding="utf-8"?>
<a:theme xmlns:a="http://schemas.openxmlformats.org/drawingml/2006/main" name="PunchcardVTI">
  <a:themeElements>
    <a:clrScheme name="Custom 12">
      <a:dk1>
        <a:srgbClr val="0C1E2F"/>
      </a:dk1>
      <a:lt1>
        <a:srgbClr val="FFFFFF"/>
      </a:lt1>
      <a:dk2>
        <a:srgbClr val="74BBB7"/>
      </a:dk2>
      <a:lt2>
        <a:srgbClr val="DBEEF3"/>
      </a:lt2>
      <a:accent1>
        <a:srgbClr val="74BBB7"/>
      </a:accent1>
      <a:accent2>
        <a:srgbClr val="0B1F31"/>
      </a:accent2>
      <a:accent3>
        <a:srgbClr val="3C6967"/>
      </a:accent3>
      <a:accent4>
        <a:srgbClr val="FAD820"/>
      </a:accent4>
      <a:accent5>
        <a:srgbClr val="F8EFE2"/>
      </a:accent5>
      <a:accent6>
        <a:srgbClr val="DCEDF3"/>
      </a:accent6>
      <a:hlink>
        <a:srgbClr val="74BBB7"/>
      </a:hlink>
      <a:folHlink>
        <a:srgbClr val="7F7F7F"/>
      </a:folHlink>
    </a:clrScheme>
    <a:fontScheme name="Punchcard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unchcardVTI" id="{C7262591-AF98-8F48-B56D-6342D2439B1A}" vid="{261D9F73-974A-B14E-9EAF-4871CCA60BB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659F5A27AA444D804E54908E089A4C" ma:contentTypeVersion="13" ma:contentTypeDescription="Create a new document." ma:contentTypeScope="" ma:versionID="fa713897997cc8f9a0b09802dd7b2363">
  <xsd:schema xmlns:xsd="http://www.w3.org/2001/XMLSchema" xmlns:xs="http://www.w3.org/2001/XMLSchema" xmlns:p="http://schemas.microsoft.com/office/2006/metadata/properties" xmlns:ns2="2624bf4e-808d-4e03-9f8e-a4be89a929de" xmlns:ns3="3099f794-2996-4517-a7a7-f579f9a59715" targetNamespace="http://schemas.microsoft.com/office/2006/metadata/properties" ma:root="true" ma:fieldsID="e3551a70d5c732e1372c4d99134c35c5" ns2:_="" ns3:_="">
    <xsd:import namespace="2624bf4e-808d-4e03-9f8e-a4be89a929de"/>
    <xsd:import namespace="3099f794-2996-4517-a7a7-f579f9a5971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24bf4e-808d-4e03-9f8e-a4be89a929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99f794-2996-4517-a7a7-f579f9a5971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E283DA0-0126-4AA9-931B-663EC8388D6F}">
  <ds:schemaRefs>
    <ds:schemaRef ds:uri="2624bf4e-808d-4e03-9f8e-a4be89a929de"/>
    <ds:schemaRef ds:uri="3099f794-2996-4517-a7a7-f579f9a5971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50B85DD-884D-4D07-B831-7D8862A72FD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85D2509-6A48-4FE1-AEF4-AFE44D0EB622}">
  <ds:schemaRefs>
    <ds:schemaRef ds:uri="2624bf4e-808d-4e03-9f8e-a4be89a929de"/>
    <ds:schemaRef ds:uri="3099f794-2996-4517-a7a7-f579f9a5971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</TotalTime>
  <Words>180</Words>
  <Application>Microsoft Office PowerPoint</Application>
  <PresentationFormat>Widescreen</PresentationFormat>
  <Paragraphs>45</Paragraphs>
  <Slides>11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PunchcardVTI</vt:lpstr>
      <vt:lpstr>Pacific salmon  foundation</vt:lpstr>
      <vt:lpstr>PowerPoint Presentation</vt:lpstr>
      <vt:lpstr>Data Centre key goals</vt:lpstr>
      <vt:lpstr>Marine Data BC Portal</vt:lpstr>
      <vt:lpstr>Marine Data BC Portal Cont’d</vt:lpstr>
      <vt:lpstr>Strait of Georgia Sampling Data</vt:lpstr>
      <vt:lpstr>Educational Products</vt:lpstr>
      <vt:lpstr>Oceanographic Conditions Atlas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EDIT title of presentation</dc:title>
  <dc:creator>Rebekah Maurice</dc:creator>
  <cp:lastModifiedBy>Ben Skinner</cp:lastModifiedBy>
  <cp:revision>113</cp:revision>
  <cp:lastPrinted>2024-11-05T17:54:40Z</cp:lastPrinted>
  <dcterms:created xsi:type="dcterms:W3CDTF">2022-04-14T03:59:44Z</dcterms:created>
  <dcterms:modified xsi:type="dcterms:W3CDTF">2025-07-11T20:52:25Z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0x01010021659F5A27AA444D804E54908E089A4C</vt:lpwstr>
  </property>
</Properties>
</file>