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329" r:id="rId3"/>
    <p:sldId id="328" r:id="rId4"/>
    <p:sldId id="266" r:id="rId5"/>
    <p:sldId id="330" r:id="rId6"/>
    <p:sldId id="335" r:id="rId7"/>
    <p:sldId id="337" r:id="rId8"/>
    <p:sldId id="265" r:id="rId9"/>
    <p:sldId id="334" r:id="rId10"/>
    <p:sldId id="276" r:id="rId11"/>
    <p:sldId id="272" r:id="rId12"/>
    <p:sldId id="327" r:id="rId13"/>
    <p:sldId id="262" r:id="rId14"/>
    <p:sldId id="261" r:id="rId15"/>
  </p:sldIdLst>
  <p:sldSz cx="9144000" cy="5143500" type="screen16x9"/>
  <p:notesSz cx="6858000" cy="9144000"/>
  <p:embeddedFontLst>
    <p:embeddedFont>
      <p:font typeface="Montserrat" pitchFamily="2" charset="77"/>
      <p:regular r:id="rId17"/>
      <p:bold r:id="rId18"/>
      <p:italic r:id="rId19"/>
      <p:boldItalic r:id="rId20"/>
    </p:embeddedFont>
    <p:embeddedFont>
      <p:font typeface="Montserrat Light" panose="020F0302020204030204" pitchFamily="34" charset="0"/>
      <p:regular r:id="rId21"/>
      <p:bold r:id="rId22"/>
      <p:italic r:id="rId23"/>
      <p:boldItalic r:id="rId24"/>
    </p:embeddedFont>
    <p:embeddedFont>
      <p:font typeface="Montserrat Medium" panose="020F0502020204030204" pitchFamily="34" charset="0"/>
      <p:regular r:id="rId25"/>
      <p:bold r:id="rId26"/>
      <p:italic r:id="rId27"/>
      <p:boldItalic r:id="rId28"/>
    </p:embeddedFont>
    <p:embeddedFont>
      <p:font typeface="Montserrat SemiBold" panose="020F0502020204030204" pitchFamily="34" charset="0"/>
      <p:regular r:id="rId29"/>
      <p:bold r:id="rId30"/>
      <p:italic r:id="rId31"/>
      <p:boldItalic r:id="rId32"/>
    </p:embeddedFont>
    <p:embeddedFont>
      <p:font typeface="Poppins Ultra-Bold" panose="020F0502020204030204" pitchFamily="34" charset="0"/>
      <p:regular r:id="rId33"/>
      <p:bold r:id="rId34"/>
      <p:italic r:id="rId35"/>
      <p:boldItalic r:id="rId36"/>
    </p:embeddedFont>
    <p:embeddedFont>
      <p:font typeface="Quicksand Light" pitchFamily="2" charset="77"/>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2484">
          <p15:clr>
            <a:srgbClr val="9AA0A6"/>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hXIjGrPcdgU4vAv9eSHrgK9p0d8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Sophie Ste-Mari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19E498-94F8-4906-A6DD-59D34B337A68}">
  <a:tblStyle styleId="{F819E498-94F8-4906-A6DD-59D34B337A68}"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95"/>
    <p:restoredTop sz="94683"/>
  </p:normalViewPr>
  <p:slideViewPr>
    <p:cSldViewPr snapToGrid="0">
      <p:cViewPr varScale="1">
        <p:scale>
          <a:sx n="143" d="100"/>
          <a:sy n="143" d="100"/>
        </p:scale>
        <p:origin x="216" y="1760"/>
      </p:cViewPr>
      <p:guideLst>
        <p:guide orient="horz" pos="1620"/>
        <p:guide pos="2880"/>
        <p:guide orient="horz" pos="2484"/>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21" Type="http://schemas.openxmlformats.org/officeDocument/2006/relationships/font" Target="fonts/font5.fntdata"/><Relationship Id="rId34"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69" Type="http://customschemas.google.com/relationships/presentationmetadata" Target="metadata"/><Relationship Id="rId8" Type="http://schemas.openxmlformats.org/officeDocument/2006/relationships/slide" Target="slides/slide7.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1618f9ed8e8_3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7" name="Google Shape;797;g1618f9ed8e8_3_5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sz="1800">
              <a:latin typeface="Calibri"/>
              <a:ea typeface="Calibri"/>
              <a:cs typeface="Calibri"/>
              <a:sym typeface="Calibri"/>
            </a:endParaRPr>
          </a:p>
        </p:txBody>
      </p:sp>
    </p:spTree>
    <p:extLst>
      <p:ext uri="{BB962C8B-B14F-4D97-AF65-F5344CB8AC3E}">
        <p14:creationId xmlns:p14="http://schemas.microsoft.com/office/powerpoint/2010/main" val="1655017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r>
              <a:rPr lang="en" sz="1200">
                <a:solidFill>
                  <a:schemeClr val="dk1"/>
                </a:solidFill>
                <a:latin typeface="Calibri"/>
                <a:ea typeface="Calibri"/>
                <a:cs typeface="Calibri"/>
                <a:sym typeface="Calibri"/>
              </a:rPr>
              <a:t> Data Explorer allows users to search geographically across datasets.</a:t>
            </a:r>
            <a:br>
              <a:rPr lang="en" sz="1200">
                <a:solidFill>
                  <a:schemeClr val="dk1"/>
                </a:solidFill>
                <a:latin typeface="Calibri"/>
                <a:ea typeface="Calibri"/>
                <a:cs typeface="Calibri"/>
                <a:sym typeface="Calibri"/>
              </a:rPr>
            </a:b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Asset Map allows users to search geographically to access complete datasets. </a:t>
            </a:r>
            <a:br>
              <a:rPr lang="en" sz="1200">
                <a:solidFill>
                  <a:schemeClr val="dk1"/>
                </a:solidFill>
                <a:latin typeface="Calibri"/>
                <a:ea typeface="Calibri"/>
                <a:cs typeface="Calibri"/>
                <a:sym typeface="Calibri"/>
              </a:rPr>
            </a:b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Data Catalogue allows users to search by keyword and refine using the metadata. </a:t>
            </a:r>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CIOOS has a metadata entry tool that aids data holders through the data ingestion process. This web tool requires essential information and has built in translation through Amazon Web Services for bilingual fields. CIOOS data ingestion specialists in each region will work with data providers to complete this form as part of getting their data ingested to the system.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9db10b574e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g19db10b574e_6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200">
                <a:solidFill>
                  <a:schemeClr val="dk1"/>
                </a:solidFill>
              </a:rPr>
              <a:t>From the start, before CIOOS even existed, the Canadian Department of Fisheries and Oceans,</a:t>
            </a:r>
            <a:endParaRPr sz="1200">
              <a:solidFill>
                <a:schemeClr val="dk1"/>
              </a:solidFill>
            </a:endParaRPr>
          </a:p>
          <a:p>
            <a:pPr marL="0" lvl="0" indent="0" algn="ctr" rtl="0">
              <a:lnSpc>
                <a:spcPct val="100000"/>
              </a:lnSpc>
              <a:spcBef>
                <a:spcPts val="0"/>
              </a:spcBef>
              <a:spcAft>
                <a:spcPts val="0"/>
              </a:spcAft>
              <a:buClr>
                <a:schemeClr val="dk1"/>
              </a:buClr>
              <a:buSzPts val="1100"/>
              <a:buFont typeface="Arial"/>
              <a:buNone/>
            </a:pPr>
            <a:r>
              <a:rPr lang="en" sz="1200">
                <a:solidFill>
                  <a:schemeClr val="dk1"/>
                </a:solidFill>
              </a:rPr>
              <a:t>MEOPAR and others had a vision for a made-in-Canada ocean observing system that is both</a:t>
            </a:r>
            <a:endParaRPr sz="1200">
              <a:solidFill>
                <a:schemeClr val="dk1"/>
              </a:solidFill>
            </a:endParaRPr>
          </a:p>
          <a:p>
            <a:pPr marL="0" lvl="0" indent="0" algn="ctr" rtl="0">
              <a:lnSpc>
                <a:spcPct val="100000"/>
              </a:lnSpc>
              <a:spcBef>
                <a:spcPts val="0"/>
              </a:spcBef>
              <a:spcAft>
                <a:spcPts val="0"/>
              </a:spcAft>
              <a:buClr>
                <a:schemeClr val="dk1"/>
              </a:buClr>
              <a:buSzPts val="1100"/>
              <a:buFont typeface="Arial"/>
              <a:buNone/>
            </a:pPr>
            <a:r>
              <a:rPr lang="en" sz="1200">
                <a:solidFill>
                  <a:schemeClr val="dk1"/>
                </a:solidFill>
              </a:rPr>
              <a:t>led and implemented by a community of collaborators from across the country</a:t>
            </a:r>
            <a:endParaRPr sz="1200">
              <a:solidFill>
                <a:schemeClr val="dk1"/>
              </a:solidFill>
            </a:endParaRPr>
          </a:p>
          <a:p>
            <a:pPr marL="0" lvl="0" indent="0" algn="ctr" rtl="0">
              <a:lnSpc>
                <a:spcPct val="100000"/>
              </a:lnSpc>
              <a:spcBef>
                <a:spcPts val="0"/>
              </a:spcBef>
              <a:spcAft>
                <a:spcPts val="0"/>
              </a:spcAft>
              <a:buClr>
                <a:schemeClr val="dk1"/>
              </a:buClr>
              <a:buSzPts val="1100"/>
              <a:buFont typeface="Arial"/>
              <a:buNone/>
            </a:pPr>
            <a:r>
              <a:rPr lang="en" sz="1200">
                <a:solidFill>
                  <a:schemeClr val="dk1"/>
                </a:solidFill>
              </a:rPr>
              <a:t>….essentially a bottom up approach where the core funders, although obviously critical to CIOOS,</a:t>
            </a:r>
            <a:endParaRPr sz="1200">
              <a:solidFill>
                <a:schemeClr val="dk1"/>
              </a:solidFill>
            </a:endParaRPr>
          </a:p>
          <a:p>
            <a:pPr marL="0" lvl="0" indent="0" algn="ctr" rtl="0">
              <a:lnSpc>
                <a:spcPct val="100000"/>
              </a:lnSpc>
              <a:spcBef>
                <a:spcPts val="0"/>
              </a:spcBef>
              <a:spcAft>
                <a:spcPts val="0"/>
              </a:spcAft>
              <a:buClr>
                <a:schemeClr val="dk1"/>
              </a:buClr>
              <a:buSzPts val="1100"/>
              <a:buFont typeface="Arial"/>
              <a:buNone/>
            </a:pPr>
            <a:r>
              <a:rPr lang="en" sz="1200">
                <a:solidFill>
                  <a:schemeClr val="dk1"/>
                </a:solidFill>
              </a:rPr>
              <a:t>are not directly involved in all of the day-to-day operations of CIOOS. As you can see, CIOOS was</a:t>
            </a:r>
            <a:endParaRPr sz="1200">
              <a:solidFill>
                <a:schemeClr val="dk1"/>
              </a:solidFill>
            </a:endParaRPr>
          </a:p>
          <a:p>
            <a:pPr marL="0" lvl="0" indent="0" algn="ctr" rtl="0">
              <a:lnSpc>
                <a:spcPct val="100000"/>
              </a:lnSpc>
              <a:spcBef>
                <a:spcPts val="0"/>
              </a:spcBef>
              <a:spcAft>
                <a:spcPts val="0"/>
              </a:spcAft>
              <a:buClr>
                <a:schemeClr val="dk1"/>
              </a:buClr>
              <a:buSzPts val="1100"/>
              <a:buFont typeface="Arial"/>
              <a:buNone/>
            </a:pPr>
            <a:r>
              <a:rPr lang="en" sz="1200">
                <a:solidFill>
                  <a:schemeClr val="dk1"/>
                </a:solidFill>
              </a:rPr>
              <a:t>founded by organizations from across the country, including many government, academic and NGO partners.</a:t>
            </a:r>
            <a:endParaRPr sz="1200">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6309ea90b3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6309ea90b3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090104e386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090104e386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00">
              <a:solidFill>
                <a:schemeClr val="dk1"/>
              </a:solidFill>
              <a:highlight>
                <a:schemeClr val="lt1"/>
              </a:highlight>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e0f3221460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e0f3221460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alibri"/>
              <a:buNone/>
            </a:pPr>
            <a:r>
              <a:rPr lang="en" sz="1200">
                <a:solidFill>
                  <a:schemeClr val="dk1"/>
                </a:solidFill>
                <a:latin typeface="Calibri"/>
                <a:ea typeface="Calibri"/>
                <a:cs typeface="Calibri"/>
                <a:sym typeface="Calibri"/>
              </a:rPr>
              <a:t> Data Explorer allows users to search geographically across datasets.</a:t>
            </a:r>
            <a:br>
              <a:rPr lang="en" sz="1200">
                <a:solidFill>
                  <a:schemeClr val="dk1"/>
                </a:solidFill>
                <a:latin typeface="Calibri"/>
                <a:ea typeface="Calibri"/>
                <a:cs typeface="Calibri"/>
                <a:sym typeface="Calibri"/>
              </a:rPr>
            </a:b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Asset Map allows users to search geographically to access complete datasets. </a:t>
            </a:r>
            <a:br>
              <a:rPr lang="en" sz="1200">
                <a:solidFill>
                  <a:schemeClr val="dk1"/>
                </a:solidFill>
                <a:latin typeface="Calibri"/>
                <a:ea typeface="Calibri"/>
                <a:cs typeface="Calibri"/>
                <a:sym typeface="Calibri"/>
              </a:rPr>
            </a:b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Data Catalogue allows users to search by keyword and refine using the metadata. </a:t>
            </a:r>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922182b9b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922182b9b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363d923720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363d92372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e0f3221460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e0f3221460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We expect an increase in overall funding in this cycle enabling us to achieve many goals that we have had but that were resource limited</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When looking at the bigger picture of broader ocean data across Canada, vast amounts of data are being collected across multiple sectors for project based work, operational monitoring, regulatory requirements and operational decisions, however, much of it is used in isolation and/or for a limited time.  This data is often used by the source organization and then shelved or stored with no ability for it to be discovered and potentially reused by other users.  There is minimal long term value of data often a duplication of efforts, simply because of a lack of awareness that the datasets you need are already out there.   </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The gap = a coordinated system that brings together and leverages existing Canadian and international ocean observing dat</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3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3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4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4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3" name="Google Shape;53;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1 column">
  <p:cSld name="TITLE_AND_BODY_1">
    <p:spTree>
      <p:nvGrpSpPr>
        <p:cNvPr id="1" name="Shape 56"/>
        <p:cNvGrpSpPr/>
        <p:nvPr/>
      </p:nvGrpSpPr>
      <p:grpSpPr>
        <a:xfrm>
          <a:off x="0" y="0"/>
          <a:ext cx="0" cy="0"/>
          <a:chOff x="0" y="0"/>
          <a:chExt cx="0" cy="0"/>
        </a:xfrm>
      </p:grpSpPr>
      <p:sp>
        <p:nvSpPr>
          <p:cNvPr id="57" name="Google Shape;57;p51"/>
          <p:cNvSpPr txBox="1">
            <a:spLocks noGrp="1"/>
          </p:cNvSpPr>
          <p:nvPr>
            <p:ph type="title"/>
          </p:nvPr>
        </p:nvSpPr>
        <p:spPr>
          <a:xfrm>
            <a:off x="933150" y="792475"/>
            <a:ext cx="7277700" cy="8043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808081"/>
              </a:buClr>
              <a:buSzPts val="3000"/>
              <a:buNone/>
              <a:defRPr sz="3000">
                <a:solidFill>
                  <a:srgbClr val="80808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8" name="Google Shape;58;p51"/>
          <p:cNvSpPr txBox="1">
            <a:spLocks noGrp="1"/>
          </p:cNvSpPr>
          <p:nvPr>
            <p:ph type="body" idx="1"/>
          </p:nvPr>
        </p:nvSpPr>
        <p:spPr>
          <a:xfrm>
            <a:off x="457200" y="2038350"/>
            <a:ext cx="4929300" cy="1862700"/>
          </a:xfrm>
          <a:prstGeom prst="rect">
            <a:avLst/>
          </a:prstGeom>
          <a:noFill/>
          <a:ln>
            <a:noFill/>
          </a:ln>
        </p:spPr>
        <p:txBody>
          <a:bodyPr spcFirstLastPara="1" wrap="square" lIns="91425" tIns="91425" rIns="91425" bIns="91425" anchor="t" anchorCtr="0">
            <a:normAutofit/>
          </a:bodyPr>
          <a:lstStyle>
            <a:lvl1pPr marL="457200" lvl="0" indent="-355600" algn="l">
              <a:lnSpc>
                <a:spcPct val="115000"/>
              </a:lnSpc>
              <a:spcBef>
                <a:spcPts val="0"/>
              </a:spcBef>
              <a:spcAft>
                <a:spcPts val="0"/>
              </a:spcAft>
              <a:buSzPts val="2000"/>
              <a:buChar char="●"/>
              <a:defRPr sz="2000">
                <a:solidFill>
                  <a:srgbClr val="808081"/>
                </a:solidFill>
              </a:defRPr>
            </a:lvl1pPr>
            <a:lvl2pPr marL="914400" lvl="1" indent="-355600" algn="l">
              <a:lnSpc>
                <a:spcPct val="115000"/>
              </a:lnSpc>
              <a:spcBef>
                <a:spcPts val="0"/>
              </a:spcBef>
              <a:spcAft>
                <a:spcPts val="0"/>
              </a:spcAft>
              <a:buSzPts val="2000"/>
              <a:buChar char="○"/>
              <a:defRPr sz="2000">
                <a:solidFill>
                  <a:srgbClr val="B5B5B5"/>
                </a:solidFill>
              </a:defRPr>
            </a:lvl2pPr>
            <a:lvl3pPr marL="1371600" lvl="2" indent="-355600" algn="l">
              <a:lnSpc>
                <a:spcPct val="115000"/>
              </a:lnSpc>
              <a:spcBef>
                <a:spcPts val="0"/>
              </a:spcBef>
              <a:spcAft>
                <a:spcPts val="0"/>
              </a:spcAft>
              <a:buSzPts val="2000"/>
              <a:buChar char="■"/>
              <a:defRPr sz="2000">
                <a:solidFill>
                  <a:srgbClr val="B5B5B5"/>
                </a:solidFill>
              </a:defRPr>
            </a:lvl3pPr>
            <a:lvl4pPr marL="1828800" lvl="3" indent="-355600" algn="l">
              <a:lnSpc>
                <a:spcPct val="115000"/>
              </a:lnSpc>
              <a:spcBef>
                <a:spcPts val="0"/>
              </a:spcBef>
              <a:spcAft>
                <a:spcPts val="0"/>
              </a:spcAft>
              <a:buClr>
                <a:srgbClr val="B5B5B5"/>
              </a:buClr>
              <a:buSzPts val="2000"/>
              <a:buChar char="●"/>
              <a:defRPr sz="2000">
                <a:solidFill>
                  <a:srgbClr val="B5B5B5"/>
                </a:solidFill>
              </a:defRPr>
            </a:lvl4pPr>
            <a:lvl5pPr marL="2286000" lvl="4" indent="-355600" algn="l">
              <a:lnSpc>
                <a:spcPct val="115000"/>
              </a:lnSpc>
              <a:spcBef>
                <a:spcPts val="0"/>
              </a:spcBef>
              <a:spcAft>
                <a:spcPts val="0"/>
              </a:spcAft>
              <a:buClr>
                <a:srgbClr val="B5B5B5"/>
              </a:buClr>
              <a:buSzPts val="2000"/>
              <a:buChar char="○"/>
              <a:defRPr sz="2000">
                <a:solidFill>
                  <a:srgbClr val="B5B5B5"/>
                </a:solidFill>
              </a:defRPr>
            </a:lvl5pPr>
            <a:lvl6pPr marL="2743200" lvl="5" indent="-355600" algn="l">
              <a:lnSpc>
                <a:spcPct val="115000"/>
              </a:lnSpc>
              <a:spcBef>
                <a:spcPts val="0"/>
              </a:spcBef>
              <a:spcAft>
                <a:spcPts val="0"/>
              </a:spcAft>
              <a:buClr>
                <a:srgbClr val="B5B5B5"/>
              </a:buClr>
              <a:buSzPts val="2000"/>
              <a:buChar char="■"/>
              <a:defRPr sz="2000">
                <a:solidFill>
                  <a:srgbClr val="B5B5B5"/>
                </a:solidFill>
              </a:defRPr>
            </a:lvl6pPr>
            <a:lvl7pPr marL="3200400" lvl="6" indent="-355600" algn="l">
              <a:lnSpc>
                <a:spcPct val="115000"/>
              </a:lnSpc>
              <a:spcBef>
                <a:spcPts val="0"/>
              </a:spcBef>
              <a:spcAft>
                <a:spcPts val="0"/>
              </a:spcAft>
              <a:buClr>
                <a:srgbClr val="B5B5B5"/>
              </a:buClr>
              <a:buSzPts val="2000"/>
              <a:buChar char="●"/>
              <a:defRPr sz="2000">
                <a:solidFill>
                  <a:srgbClr val="B5B5B5"/>
                </a:solidFill>
              </a:defRPr>
            </a:lvl7pPr>
            <a:lvl8pPr marL="3657600" lvl="7" indent="-355600" algn="l">
              <a:lnSpc>
                <a:spcPct val="115000"/>
              </a:lnSpc>
              <a:spcBef>
                <a:spcPts val="0"/>
              </a:spcBef>
              <a:spcAft>
                <a:spcPts val="0"/>
              </a:spcAft>
              <a:buClr>
                <a:srgbClr val="B5B5B5"/>
              </a:buClr>
              <a:buSzPts val="2000"/>
              <a:buChar char="○"/>
              <a:defRPr sz="2000">
                <a:solidFill>
                  <a:srgbClr val="B5B5B5"/>
                </a:solidFill>
              </a:defRPr>
            </a:lvl8pPr>
            <a:lvl9pPr marL="4114800" lvl="8" indent="-355600" algn="l">
              <a:lnSpc>
                <a:spcPct val="115000"/>
              </a:lnSpc>
              <a:spcBef>
                <a:spcPts val="0"/>
              </a:spcBef>
              <a:spcAft>
                <a:spcPts val="0"/>
              </a:spcAft>
              <a:buClr>
                <a:srgbClr val="B5B5B5"/>
              </a:buClr>
              <a:buSzPts val="2000"/>
              <a:buChar char="■"/>
              <a:defRPr sz="2000">
                <a:solidFill>
                  <a:srgbClr val="B5B5B5"/>
                </a:solidFill>
              </a:defRPr>
            </a:lvl9pPr>
          </a:lstStyle>
          <a:p>
            <a:endParaRPr/>
          </a:p>
        </p:txBody>
      </p:sp>
      <p:sp>
        <p:nvSpPr>
          <p:cNvPr id="59" name="Google Shape;59;p51"/>
          <p:cNvSpPr/>
          <p:nvPr/>
        </p:nvSpPr>
        <p:spPr>
          <a:xfrm rot="10800000" flipH="1">
            <a:off x="0" y="-15425"/>
            <a:ext cx="9144000" cy="478800"/>
          </a:xfrm>
          <a:prstGeom prst="rect">
            <a:avLst/>
          </a:prstGeom>
          <a:solidFill>
            <a:srgbClr val="52A79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51"/>
          <p:cNvSpPr txBox="1">
            <a:spLocks noGrp="1"/>
          </p:cNvSpPr>
          <p:nvPr>
            <p:ph type="subTitle" idx="2"/>
          </p:nvPr>
        </p:nvSpPr>
        <p:spPr>
          <a:xfrm>
            <a:off x="2701650" y="47800"/>
            <a:ext cx="3740700" cy="5403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SzPts val="1800"/>
              <a:buNone/>
              <a:defRPr sz="1400">
                <a:solidFill>
                  <a:schemeClr val="lt1"/>
                </a:solidFill>
                <a:latin typeface="Quicksand Light"/>
                <a:ea typeface="Quicksand Light"/>
                <a:cs typeface="Quicksand Light"/>
                <a:sym typeface="Quicksand Light"/>
              </a:defRPr>
            </a:lvl1pPr>
            <a:lvl2pPr lvl="1" algn="ctr">
              <a:lnSpc>
                <a:spcPct val="115000"/>
              </a:lnSpc>
              <a:spcBef>
                <a:spcPts val="1200"/>
              </a:spcBef>
              <a:spcAft>
                <a:spcPts val="0"/>
              </a:spcAft>
              <a:buSzPts val="1400"/>
              <a:buNone/>
              <a:defRPr/>
            </a:lvl2pPr>
            <a:lvl3pPr lvl="2" algn="ctr">
              <a:lnSpc>
                <a:spcPct val="115000"/>
              </a:lnSpc>
              <a:spcBef>
                <a:spcPts val="1200"/>
              </a:spcBef>
              <a:spcAft>
                <a:spcPts val="0"/>
              </a:spcAft>
              <a:buSzPts val="1400"/>
              <a:buNone/>
              <a:defRPr/>
            </a:lvl3pPr>
            <a:lvl4pPr lvl="3" algn="ctr">
              <a:lnSpc>
                <a:spcPct val="115000"/>
              </a:lnSpc>
              <a:spcBef>
                <a:spcPts val="1200"/>
              </a:spcBef>
              <a:spcAft>
                <a:spcPts val="0"/>
              </a:spcAft>
              <a:buSzPts val="1400"/>
              <a:buNone/>
              <a:defRPr/>
            </a:lvl4pPr>
            <a:lvl5pPr lvl="4" algn="ctr">
              <a:lnSpc>
                <a:spcPct val="115000"/>
              </a:lnSpc>
              <a:spcBef>
                <a:spcPts val="1200"/>
              </a:spcBef>
              <a:spcAft>
                <a:spcPts val="0"/>
              </a:spcAft>
              <a:buSzPts val="1400"/>
              <a:buNone/>
              <a:defRPr/>
            </a:lvl5pPr>
            <a:lvl6pPr lvl="5" algn="ctr">
              <a:lnSpc>
                <a:spcPct val="115000"/>
              </a:lnSpc>
              <a:spcBef>
                <a:spcPts val="1200"/>
              </a:spcBef>
              <a:spcAft>
                <a:spcPts val="0"/>
              </a:spcAft>
              <a:buSzPts val="1400"/>
              <a:buNone/>
              <a:defRPr/>
            </a:lvl6pPr>
            <a:lvl7pPr lvl="6" algn="ctr">
              <a:lnSpc>
                <a:spcPct val="115000"/>
              </a:lnSpc>
              <a:spcBef>
                <a:spcPts val="1200"/>
              </a:spcBef>
              <a:spcAft>
                <a:spcPts val="0"/>
              </a:spcAft>
              <a:buSzPts val="1400"/>
              <a:buNone/>
              <a:defRPr/>
            </a:lvl7pPr>
            <a:lvl8pPr lvl="7" algn="ctr">
              <a:lnSpc>
                <a:spcPct val="115000"/>
              </a:lnSpc>
              <a:spcBef>
                <a:spcPts val="1200"/>
              </a:spcBef>
              <a:spcAft>
                <a:spcPts val="0"/>
              </a:spcAft>
              <a:buSzPts val="1400"/>
              <a:buNone/>
              <a:defRPr/>
            </a:lvl8pPr>
            <a:lvl9pPr lvl="8" algn="ctr">
              <a:lnSpc>
                <a:spcPct val="115000"/>
              </a:lnSpc>
              <a:spcBef>
                <a:spcPts val="1200"/>
              </a:spcBef>
              <a:spcAft>
                <a:spcPts val="120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
        <p:cNvGrpSpPr/>
        <p:nvPr/>
      </p:nvGrpSpPr>
      <p:grpSpPr>
        <a:xfrm>
          <a:off x="0" y="0"/>
          <a:ext cx="0" cy="0"/>
          <a:chOff x="0" y="0"/>
          <a:chExt cx="0" cy="0"/>
        </a:xfrm>
      </p:grpSpPr>
      <p:sp>
        <p:nvSpPr>
          <p:cNvPr id="62" name="Google Shape;62;p52"/>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
        <p:nvSpPr>
          <p:cNvPr id="63" name="Google Shape;63;p52"/>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rmAutofit/>
          </a:bodyPr>
          <a:lstStyle>
            <a:lvl1pPr marL="457200" marR="0" lvl="0" indent="-361950" algn="l">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a:lnSpc>
                <a:spcPct val="90000"/>
              </a:lnSpc>
              <a:spcBef>
                <a:spcPts val="12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a:lnSpc>
                <a:spcPct val="90000"/>
              </a:lnSpc>
              <a:spcBef>
                <a:spcPts val="12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a:lnSpc>
                <a:spcPct val="90000"/>
              </a:lnSpc>
              <a:spcBef>
                <a:spcPts val="12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12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12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1200"/>
              </a:spcBef>
              <a:spcAft>
                <a:spcPts val="120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4" name="Google Shape;64;p52"/>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rmAutofit/>
          </a:bodyPr>
          <a:lstStyle>
            <a:lvl1pPr marL="457200" marR="0" lvl="0" indent="-361950" algn="l">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a:lnSpc>
                <a:spcPct val="90000"/>
              </a:lnSpc>
              <a:spcBef>
                <a:spcPts val="12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a:lnSpc>
                <a:spcPct val="90000"/>
              </a:lnSpc>
              <a:spcBef>
                <a:spcPts val="12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a:lnSpc>
                <a:spcPct val="90000"/>
              </a:lnSpc>
              <a:spcBef>
                <a:spcPts val="12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12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12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1200"/>
              </a:spcBef>
              <a:spcAft>
                <a:spcPts val="120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5" name="Google Shape;65;p5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6" name="Google Shape;66;p5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7" name="Google Shape;67;p5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t" anchorCtr="0">
            <a:norm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
        <p:cNvGrpSpPr/>
        <p:nvPr/>
      </p:nvGrpSpPr>
      <p:grpSpPr>
        <a:xfrm>
          <a:off x="0" y="0"/>
          <a:ext cx="0" cy="0"/>
          <a:chOff x="0" y="0"/>
          <a:chExt cx="0" cy="0"/>
        </a:xfrm>
      </p:grpSpPr>
      <p:sp>
        <p:nvSpPr>
          <p:cNvPr id="18" name="Google Shape;18;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4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 name="Google Shape;20;p4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1" name="Google Shape;21;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4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0" name="Google Shape;30;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4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4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4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4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4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p4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4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6" name="Google Shape;46;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4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9" name="Google Shape;49;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8" name="Google Shape;1331;p127">
            <a:extLst>
              <a:ext uri="{FF2B5EF4-FFF2-40B4-BE49-F238E27FC236}">
                <a16:creationId xmlns:a16="http://schemas.microsoft.com/office/drawing/2014/main" id="{437044E2-A8F9-7B2B-377C-A635BFF59BA9}"/>
              </a:ext>
            </a:extLst>
          </p:cNvPr>
          <p:cNvPicPr preferRelativeResize="0"/>
          <p:nvPr/>
        </p:nvPicPr>
        <p:blipFill>
          <a:blip r:embed="rId3">
            <a:alphaModFix/>
          </a:blip>
          <a:stretch>
            <a:fillRect/>
          </a:stretch>
        </p:blipFill>
        <p:spPr>
          <a:xfrm>
            <a:off x="0" y="-487225"/>
            <a:ext cx="9360490" cy="5100125"/>
          </a:xfrm>
          <a:prstGeom prst="rect">
            <a:avLst/>
          </a:prstGeom>
          <a:noFill/>
          <a:ln>
            <a:noFill/>
          </a:ln>
        </p:spPr>
      </p:pic>
      <p:sp>
        <p:nvSpPr>
          <p:cNvPr id="73" name="Google Shape;73;p1"/>
          <p:cNvSpPr txBox="1"/>
          <p:nvPr/>
        </p:nvSpPr>
        <p:spPr>
          <a:xfrm>
            <a:off x="438225" y="1647937"/>
            <a:ext cx="5763300" cy="1707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800"/>
              <a:buFont typeface="Arial"/>
              <a:buNone/>
            </a:pPr>
            <a:r>
              <a:rPr lang="en" sz="2800" b="0" i="0" u="none" strike="noStrike" cap="none" dirty="0">
                <a:solidFill>
                  <a:srgbClr val="FFFFFF"/>
                </a:solidFill>
                <a:latin typeface="Montserrat SemiBold"/>
                <a:ea typeface="Montserrat SemiBold"/>
                <a:cs typeface="Montserrat SemiBold"/>
                <a:sym typeface="Montserrat SemiBold"/>
              </a:rPr>
              <a:t>CIOOS  Pacific -  Expanding west coast </a:t>
            </a:r>
            <a:r>
              <a:rPr lang="en" sz="2800" dirty="0">
                <a:solidFill>
                  <a:srgbClr val="FFFFFF"/>
                </a:solidFill>
                <a:latin typeface="Montserrat SemiBold"/>
                <a:ea typeface="Montserrat SemiBold"/>
                <a:cs typeface="Montserrat SemiBold"/>
                <a:sym typeface="Montserrat SemiBold"/>
              </a:rPr>
              <a:t>ocean data and information</a:t>
            </a:r>
            <a:endParaRPr lang="en" sz="2800" b="0" i="0" u="none" strike="noStrike" cap="none" dirty="0">
              <a:solidFill>
                <a:srgbClr val="FFFFFF"/>
              </a:solidFill>
              <a:latin typeface="Montserrat SemiBold"/>
              <a:ea typeface="Montserrat SemiBold"/>
              <a:cs typeface="Montserrat SemiBold"/>
              <a:sym typeface="Montserrat SemiBold"/>
            </a:endParaRPr>
          </a:p>
        </p:txBody>
      </p:sp>
      <p:sp>
        <p:nvSpPr>
          <p:cNvPr id="74" name="Google Shape;74;p1"/>
          <p:cNvSpPr txBox="1"/>
          <p:nvPr/>
        </p:nvSpPr>
        <p:spPr>
          <a:xfrm>
            <a:off x="354948" y="3591832"/>
            <a:ext cx="5595900" cy="1239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 sz="1500" b="1" i="1" u="none" strike="noStrike" cap="none" dirty="0">
                <a:solidFill>
                  <a:srgbClr val="FFFFFF"/>
                </a:solidFill>
                <a:latin typeface="Montserrat"/>
                <a:ea typeface="Montserrat"/>
                <a:cs typeface="Montserrat"/>
                <a:sym typeface="Montserrat"/>
              </a:rPr>
              <a:t>Brad deYoung</a:t>
            </a:r>
            <a:endParaRPr lang="en" sz="1500" b="1" i="1" dirty="0">
              <a:solidFill>
                <a:srgbClr val="FFFFFF"/>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500"/>
              <a:buFont typeface="Arial"/>
              <a:buNone/>
            </a:pPr>
            <a:endParaRPr lang="en" sz="1500" b="1" i="1" dirty="0">
              <a:solidFill>
                <a:srgbClr val="FFFFFF"/>
              </a:solidFill>
              <a:latin typeface="Montserrat"/>
              <a:ea typeface="Montserrat Light"/>
              <a:cs typeface="Montserrat Light"/>
              <a:sym typeface="Montserrat"/>
            </a:endParaRPr>
          </a:p>
          <a:p>
            <a:pPr marL="0" marR="0" lvl="0" indent="0" algn="l" rtl="0">
              <a:lnSpc>
                <a:spcPct val="115000"/>
              </a:lnSpc>
              <a:spcBef>
                <a:spcPts val="0"/>
              </a:spcBef>
              <a:spcAft>
                <a:spcPts val="0"/>
              </a:spcAft>
              <a:buClr>
                <a:srgbClr val="000000"/>
              </a:buClr>
              <a:buSzPts val="1500"/>
              <a:buFont typeface="Arial"/>
              <a:buNone/>
            </a:pPr>
            <a:r>
              <a:rPr lang="en" sz="1500" i="1" dirty="0">
                <a:solidFill>
                  <a:schemeClr val="lt1"/>
                </a:solidFill>
                <a:latin typeface="Montserrat Light"/>
                <a:ea typeface="Montserrat Light"/>
                <a:cs typeface="Montserrat Light"/>
                <a:sym typeface="Montserrat Light"/>
              </a:rPr>
              <a:t>July 2025</a:t>
            </a:r>
            <a:endParaRPr sz="1500" b="0" i="1" u="none" strike="noStrike" cap="none" dirty="0">
              <a:solidFill>
                <a:schemeClr val="lt1"/>
              </a:solidFill>
              <a:latin typeface="Montserrat Light"/>
              <a:ea typeface="Montserrat Light"/>
              <a:cs typeface="Montserrat Light"/>
              <a:sym typeface="Montserrat Light"/>
            </a:endParaRPr>
          </a:p>
        </p:txBody>
      </p:sp>
      <p:sp>
        <p:nvSpPr>
          <p:cNvPr id="75" name="Google Shape;75;p1"/>
          <p:cNvSpPr/>
          <p:nvPr/>
        </p:nvSpPr>
        <p:spPr>
          <a:xfrm>
            <a:off x="8021188" y="5759863"/>
            <a:ext cx="818249" cy="45719"/>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
          <p:cNvSpPr txBox="1"/>
          <p:nvPr/>
        </p:nvSpPr>
        <p:spPr>
          <a:xfrm>
            <a:off x="438225" y="4716675"/>
            <a:ext cx="3147900" cy="34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Montserrat"/>
                <a:ea typeface="Montserrat"/>
                <a:cs typeface="Montserrat"/>
                <a:sym typeface="Montserrat"/>
              </a:rPr>
              <a:t>Funded by : </a:t>
            </a:r>
            <a:endParaRPr sz="1400" b="0" i="0" u="none" strike="noStrike" cap="none">
              <a:solidFill>
                <a:srgbClr val="000000"/>
              </a:solidFill>
              <a:latin typeface="Arial"/>
              <a:ea typeface="Arial"/>
              <a:cs typeface="Arial"/>
              <a:sym typeface="Arial"/>
            </a:endParaRPr>
          </a:p>
        </p:txBody>
      </p:sp>
      <p:pic>
        <p:nvPicPr>
          <p:cNvPr id="77" name="Google Shape;77;p1"/>
          <p:cNvPicPr preferRelativeResize="0"/>
          <p:nvPr/>
        </p:nvPicPr>
        <p:blipFill rotWithShape="1">
          <a:blip r:embed="rId4">
            <a:alphaModFix/>
          </a:blip>
          <a:srcRect/>
          <a:stretch/>
        </p:blipFill>
        <p:spPr>
          <a:xfrm>
            <a:off x="1476300" y="4661475"/>
            <a:ext cx="483675" cy="401400"/>
          </a:xfrm>
          <a:prstGeom prst="rect">
            <a:avLst/>
          </a:prstGeom>
          <a:noFill/>
          <a:ln>
            <a:noFill/>
          </a:ln>
        </p:spPr>
      </p:pic>
      <p:pic>
        <p:nvPicPr>
          <p:cNvPr id="78" name="Google Shape;78;p1"/>
          <p:cNvPicPr preferRelativeResize="0"/>
          <p:nvPr/>
        </p:nvPicPr>
        <p:blipFill rotWithShape="1">
          <a:blip r:embed="rId5">
            <a:alphaModFix/>
          </a:blip>
          <a:srcRect/>
          <a:stretch/>
        </p:blipFill>
        <p:spPr>
          <a:xfrm>
            <a:off x="2178774" y="4749771"/>
            <a:ext cx="3147900" cy="264529"/>
          </a:xfrm>
          <a:prstGeom prst="rect">
            <a:avLst/>
          </a:prstGeom>
          <a:noFill/>
          <a:ln>
            <a:noFill/>
          </a:ln>
        </p:spPr>
      </p:pic>
      <p:pic>
        <p:nvPicPr>
          <p:cNvPr id="79" name="Google Shape;79;p1"/>
          <p:cNvPicPr preferRelativeResize="0"/>
          <p:nvPr/>
        </p:nvPicPr>
        <p:blipFill rotWithShape="1">
          <a:blip r:embed="rId6">
            <a:alphaModFix/>
          </a:blip>
          <a:srcRect/>
          <a:stretch/>
        </p:blipFill>
        <p:spPr>
          <a:xfrm>
            <a:off x="475325" y="431900"/>
            <a:ext cx="5139525" cy="1042200"/>
          </a:xfrm>
          <a:prstGeom prst="rect">
            <a:avLst/>
          </a:prstGeom>
          <a:noFill/>
          <a:ln>
            <a:noFill/>
          </a:ln>
        </p:spPr>
      </p:pic>
      <p:pic>
        <p:nvPicPr>
          <p:cNvPr id="3" name="Picture 2">
            <a:extLst>
              <a:ext uri="{FF2B5EF4-FFF2-40B4-BE49-F238E27FC236}">
                <a16:creationId xmlns:a16="http://schemas.microsoft.com/office/drawing/2014/main" id="{8FC188F7-F2DD-4EFC-1950-40DF5382111E}"/>
              </a:ext>
            </a:extLst>
          </p:cNvPr>
          <p:cNvPicPr>
            <a:picLocks noChangeAspect="1"/>
          </p:cNvPicPr>
          <p:nvPr/>
        </p:nvPicPr>
        <p:blipFill>
          <a:blip r:embed="rId7"/>
          <a:stretch>
            <a:fillRect/>
          </a:stretch>
        </p:blipFill>
        <p:spPr>
          <a:xfrm>
            <a:off x="1270000" y="1270000"/>
            <a:ext cx="63500" cy="76200"/>
          </a:xfrm>
          <a:prstGeom prst="rect">
            <a:avLst/>
          </a:prstGeom>
        </p:spPr>
      </p:pic>
      <p:pic>
        <p:nvPicPr>
          <p:cNvPr id="2052" name="Picture 4" descr="Ocean Decade Challenge">
            <a:extLst>
              <a:ext uri="{FF2B5EF4-FFF2-40B4-BE49-F238E27FC236}">
                <a16:creationId xmlns:a16="http://schemas.microsoft.com/office/drawing/2014/main" id="{266BF557-7571-F240-4CDE-4792BC3496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9923" y="4749771"/>
            <a:ext cx="998450" cy="3333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EF13F66-3D0B-21FB-9F50-05BC4078A7D7}"/>
              </a:ext>
            </a:extLst>
          </p:cNvPr>
          <p:cNvPicPr>
            <a:picLocks noChangeAspect="1"/>
          </p:cNvPicPr>
          <p:nvPr/>
        </p:nvPicPr>
        <p:blipFill>
          <a:blip r:embed="rId9"/>
          <a:stretch>
            <a:fillRect/>
          </a:stretch>
        </p:blipFill>
        <p:spPr>
          <a:xfrm>
            <a:off x="1270000" y="1270000"/>
            <a:ext cx="63500" cy="76200"/>
          </a:xfrm>
          <a:prstGeom prst="rect">
            <a:avLst/>
          </a:prstGeom>
        </p:spPr>
      </p:pic>
      <p:pic>
        <p:nvPicPr>
          <p:cNvPr id="4" name="Picture 3">
            <a:extLst>
              <a:ext uri="{FF2B5EF4-FFF2-40B4-BE49-F238E27FC236}">
                <a16:creationId xmlns:a16="http://schemas.microsoft.com/office/drawing/2014/main" id="{80CF7A09-9477-AFCB-1C37-6A9E137A9B14}"/>
              </a:ext>
            </a:extLst>
          </p:cNvPr>
          <p:cNvPicPr>
            <a:picLocks noChangeAspect="1"/>
          </p:cNvPicPr>
          <p:nvPr/>
        </p:nvPicPr>
        <p:blipFill>
          <a:blip r:embed="rId9"/>
          <a:stretch>
            <a:fillRect/>
          </a:stretch>
        </p:blipFill>
        <p:spPr>
          <a:xfrm>
            <a:off x="1270000" y="1270000"/>
            <a:ext cx="63500" cy="76200"/>
          </a:xfrm>
          <a:prstGeom prst="rect">
            <a:avLst/>
          </a:prstGeom>
        </p:spPr>
      </p:pic>
      <p:pic>
        <p:nvPicPr>
          <p:cNvPr id="6" name="Picture 5">
            <a:extLst>
              <a:ext uri="{FF2B5EF4-FFF2-40B4-BE49-F238E27FC236}">
                <a16:creationId xmlns:a16="http://schemas.microsoft.com/office/drawing/2014/main" id="{C3C4158A-F6DC-53FA-BE01-676787AA61F7}"/>
              </a:ext>
            </a:extLst>
          </p:cNvPr>
          <p:cNvPicPr>
            <a:picLocks noChangeAspect="1"/>
          </p:cNvPicPr>
          <p:nvPr/>
        </p:nvPicPr>
        <p:blipFill>
          <a:blip r:embed="rId9"/>
          <a:stretch>
            <a:fillRect/>
          </a:stretch>
        </p:blipFill>
        <p:spPr>
          <a:xfrm>
            <a:off x="1270000" y="1270000"/>
            <a:ext cx="63500" cy="76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36"/>
          <p:cNvPicPr preferRelativeResize="0"/>
          <p:nvPr/>
        </p:nvPicPr>
        <p:blipFill>
          <a:blip r:embed="rId3">
            <a:alphaModFix/>
          </a:blip>
          <a:stretch>
            <a:fillRect/>
          </a:stretch>
        </p:blipFill>
        <p:spPr>
          <a:xfrm>
            <a:off x="17437" y="-951034"/>
            <a:ext cx="9144003" cy="6094534"/>
          </a:xfrm>
          <a:prstGeom prst="rect">
            <a:avLst/>
          </a:prstGeom>
          <a:noFill/>
          <a:ln>
            <a:noFill/>
          </a:ln>
        </p:spPr>
      </p:pic>
      <p:pic>
        <p:nvPicPr>
          <p:cNvPr id="338" name="Google Shape;338;p36"/>
          <p:cNvPicPr preferRelativeResize="0"/>
          <p:nvPr/>
        </p:nvPicPr>
        <p:blipFill>
          <a:blip r:embed="rId4">
            <a:alphaModFix/>
          </a:blip>
          <a:stretch>
            <a:fillRect/>
          </a:stretch>
        </p:blipFill>
        <p:spPr>
          <a:xfrm>
            <a:off x="2906941" y="773425"/>
            <a:ext cx="5388396" cy="3596649"/>
          </a:xfrm>
          <a:prstGeom prst="rect">
            <a:avLst/>
          </a:prstGeom>
          <a:noFill/>
          <a:ln>
            <a:noFill/>
          </a:ln>
        </p:spPr>
      </p:pic>
      <p:pic>
        <p:nvPicPr>
          <p:cNvPr id="339" name="Google Shape;339;p36"/>
          <p:cNvPicPr preferRelativeResize="0"/>
          <p:nvPr/>
        </p:nvPicPr>
        <p:blipFill>
          <a:blip r:embed="rId5">
            <a:alphaModFix/>
          </a:blip>
          <a:stretch>
            <a:fillRect/>
          </a:stretch>
        </p:blipFill>
        <p:spPr>
          <a:xfrm>
            <a:off x="841046" y="2354600"/>
            <a:ext cx="1372425" cy="2571750"/>
          </a:xfrm>
          <a:prstGeom prst="rect">
            <a:avLst/>
          </a:prstGeom>
          <a:noFill/>
          <a:ln>
            <a:noFill/>
          </a:ln>
        </p:spPr>
      </p:pic>
      <p:sp>
        <p:nvSpPr>
          <p:cNvPr id="4" name="Google Shape;504;p87">
            <a:extLst>
              <a:ext uri="{FF2B5EF4-FFF2-40B4-BE49-F238E27FC236}">
                <a16:creationId xmlns:a16="http://schemas.microsoft.com/office/drawing/2014/main" id="{752FECE2-09D8-83E8-AED2-D4C98F7305B1}"/>
              </a:ext>
            </a:extLst>
          </p:cNvPr>
          <p:cNvSpPr txBox="1"/>
          <p:nvPr/>
        </p:nvSpPr>
        <p:spPr>
          <a:xfrm>
            <a:off x="224737" y="-810126"/>
            <a:ext cx="8070600" cy="5739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b="1" dirty="0">
                <a:solidFill>
                  <a:srgbClr val="52A79B"/>
                </a:solidFill>
                <a:latin typeface="Montserrat"/>
                <a:ea typeface="Montserrat"/>
                <a:cs typeface="Montserrat"/>
                <a:sym typeface="Montserrat"/>
              </a:rPr>
              <a:t>Tools and Information Services – CIOOS Pacific</a:t>
            </a:r>
            <a:endParaRPr sz="2200" dirty="0">
              <a:solidFill>
                <a:schemeClr val="dk1"/>
              </a:solidFill>
            </a:endParaRPr>
          </a:p>
        </p:txBody>
      </p:sp>
      <p:sp>
        <p:nvSpPr>
          <p:cNvPr id="3" name="Google Shape;196;p12">
            <a:extLst>
              <a:ext uri="{FF2B5EF4-FFF2-40B4-BE49-F238E27FC236}">
                <a16:creationId xmlns:a16="http://schemas.microsoft.com/office/drawing/2014/main" id="{187F9579-FD1A-BD25-34E6-8E1A924CDEA3}"/>
              </a:ext>
            </a:extLst>
          </p:cNvPr>
          <p:cNvSpPr txBox="1">
            <a:spLocks/>
          </p:cNvSpPr>
          <p:nvPr/>
        </p:nvSpPr>
        <p:spPr>
          <a:xfrm>
            <a:off x="4260037" y="4528268"/>
            <a:ext cx="6096613" cy="10019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indent="-317500" algn="l">
              <a:lnSpc>
                <a:spcPct val="115000"/>
              </a:lnSpc>
              <a:buSzPts val="1400"/>
              <a:buFont typeface="Montserrat"/>
              <a:buChar char="●"/>
            </a:pPr>
            <a:r>
              <a:rPr lang="en-CA" sz="2400" dirty="0">
                <a:solidFill>
                  <a:schemeClr val="bg1"/>
                </a:solidFill>
                <a:latin typeface="Montserrat"/>
                <a:ea typeface="Montserrat"/>
                <a:cs typeface="Montserrat"/>
                <a:sym typeface="Montserrat"/>
              </a:rPr>
              <a:t>Now maintained by </a:t>
            </a:r>
            <a:r>
              <a:rPr lang="en-CA" sz="2400" dirty="0" err="1">
                <a:solidFill>
                  <a:schemeClr val="bg1"/>
                </a:solidFill>
                <a:latin typeface="Montserrat"/>
                <a:ea typeface="Montserrat"/>
                <a:cs typeface="Montserrat"/>
                <a:sym typeface="Montserrat"/>
              </a:rPr>
              <a:t>Hakai</a:t>
            </a:r>
            <a:endParaRPr lang="en-CA" sz="2400" dirty="0">
              <a:solidFill>
                <a:schemeClr val="bg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7"/>
          <p:cNvSpPr txBox="1"/>
          <p:nvPr/>
        </p:nvSpPr>
        <p:spPr>
          <a:xfrm>
            <a:off x="1028700" y="1864600"/>
            <a:ext cx="7266300" cy="2154406"/>
          </a:xfrm>
          <a:prstGeom prst="rect">
            <a:avLst/>
          </a:prstGeom>
          <a:noFill/>
          <a:ln>
            <a:noFill/>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rgbClr val="000000"/>
              </a:buClr>
              <a:buSzPts val="1600"/>
              <a:buFont typeface="Montserrat"/>
              <a:buChar char="●"/>
            </a:pPr>
            <a:r>
              <a:rPr lang="en-CA" sz="1600" dirty="0">
                <a:latin typeface="Montserrat"/>
                <a:ea typeface="Montserrat"/>
                <a:cs typeface="Montserrat"/>
                <a:sym typeface="Montserrat"/>
              </a:rPr>
              <a:t>Provide the hub for available data </a:t>
            </a:r>
            <a:endParaRPr sz="1600" b="0" i="0" u="none" strike="noStrike" cap="none" dirty="0">
              <a:solidFill>
                <a:srgbClr val="000000"/>
              </a:solidFill>
              <a:latin typeface="Montserrat"/>
              <a:ea typeface="Montserrat"/>
              <a:cs typeface="Montserrat"/>
              <a:sym typeface="Montserrat"/>
            </a:endParaRPr>
          </a:p>
          <a:p>
            <a:pPr marL="457200" marR="0" lvl="0" indent="-330200" algn="l" rtl="0">
              <a:lnSpc>
                <a:spcPct val="100000"/>
              </a:lnSpc>
              <a:spcBef>
                <a:spcPts val="0"/>
              </a:spcBef>
              <a:spcAft>
                <a:spcPts val="0"/>
              </a:spcAft>
              <a:buClr>
                <a:srgbClr val="000000"/>
              </a:buClr>
              <a:buSzPts val="1600"/>
              <a:buFont typeface="Montserrat"/>
              <a:buChar char="●"/>
            </a:pPr>
            <a:r>
              <a:rPr lang="en" sz="1600" b="0" i="0" u="none" strike="noStrike" cap="none" dirty="0">
                <a:solidFill>
                  <a:srgbClr val="000000"/>
                </a:solidFill>
                <a:latin typeface="Montserrat"/>
                <a:ea typeface="Montserrat"/>
                <a:cs typeface="Montserrat"/>
                <a:sym typeface="Montserrat"/>
              </a:rPr>
              <a:t>Support new information services</a:t>
            </a:r>
          </a:p>
          <a:p>
            <a:pPr marL="457200" marR="0" lvl="0" indent="-330200" algn="l" rtl="0">
              <a:lnSpc>
                <a:spcPct val="100000"/>
              </a:lnSpc>
              <a:spcBef>
                <a:spcPts val="0"/>
              </a:spcBef>
              <a:spcAft>
                <a:spcPts val="0"/>
              </a:spcAft>
              <a:buClr>
                <a:srgbClr val="000000"/>
              </a:buClr>
              <a:buSzPts val="1600"/>
              <a:buFont typeface="Montserrat"/>
              <a:buChar char="●"/>
            </a:pPr>
            <a:r>
              <a:rPr lang="en-CA" sz="1600" dirty="0">
                <a:latin typeface="Montserrat"/>
                <a:sym typeface="Montserrat"/>
              </a:rPr>
              <a:t>New, expanded partnership with MEOPAR (OA data) and TCA (CIOOS Atlantic and OGSL) </a:t>
            </a:r>
          </a:p>
          <a:p>
            <a:pPr marL="457200" marR="0" lvl="0" indent="-330200" algn="l" rtl="0">
              <a:lnSpc>
                <a:spcPct val="100000"/>
              </a:lnSpc>
              <a:spcBef>
                <a:spcPts val="0"/>
              </a:spcBef>
              <a:spcAft>
                <a:spcPts val="0"/>
              </a:spcAft>
              <a:buClr>
                <a:srgbClr val="000000"/>
              </a:buClr>
              <a:buSzPts val="1600"/>
              <a:buFont typeface="Montserrat"/>
              <a:buChar char="●"/>
            </a:pPr>
            <a:r>
              <a:rPr lang="en-CA" sz="1600" dirty="0">
                <a:latin typeface="Montserrat"/>
                <a:sym typeface="Montserrat"/>
              </a:rPr>
              <a:t>Develop new tools to make it easier to ingest data and metadata</a:t>
            </a:r>
            <a:endParaRPr sz="1600" dirty="0"/>
          </a:p>
          <a:p>
            <a:pPr marL="457200" marR="0" lvl="0" indent="-330200" algn="l" rtl="0">
              <a:lnSpc>
                <a:spcPct val="100000"/>
              </a:lnSpc>
              <a:spcBef>
                <a:spcPts val="0"/>
              </a:spcBef>
              <a:spcAft>
                <a:spcPts val="0"/>
              </a:spcAft>
              <a:buClr>
                <a:srgbClr val="000000"/>
              </a:buClr>
              <a:buSzPts val="1600"/>
              <a:buFont typeface="Montserrat"/>
              <a:buChar char="●"/>
            </a:pPr>
            <a:r>
              <a:rPr lang="en" sz="1600" dirty="0">
                <a:latin typeface="Montserrat"/>
                <a:ea typeface="Montserrat"/>
                <a:cs typeface="Montserrat"/>
                <a:sym typeface="Montserrat"/>
              </a:rPr>
              <a:t>Support integration of new partners providing  and accessing data </a:t>
            </a:r>
          </a:p>
          <a:p>
            <a:pPr marL="457200" marR="0" lvl="0" indent="-330200" algn="l" rtl="0">
              <a:lnSpc>
                <a:spcPct val="100000"/>
              </a:lnSpc>
              <a:spcBef>
                <a:spcPts val="0"/>
              </a:spcBef>
              <a:spcAft>
                <a:spcPts val="0"/>
              </a:spcAft>
              <a:buClr>
                <a:srgbClr val="000000"/>
              </a:buClr>
              <a:buSzPts val="1600"/>
              <a:buFont typeface="Montserrat"/>
              <a:buChar char="●"/>
            </a:pPr>
            <a:r>
              <a:rPr lang="en-CA" sz="1600" dirty="0">
                <a:latin typeface="Montserrat"/>
                <a:ea typeface="Montserrat"/>
                <a:cs typeface="Montserrat"/>
                <a:sym typeface="Montserrat"/>
              </a:rPr>
              <a:t>Enable wider links with the modelling community</a:t>
            </a:r>
            <a:endParaRPr sz="1600" b="0" i="0" u="none" strike="noStrike" cap="none" dirty="0">
              <a:solidFill>
                <a:srgbClr val="000000"/>
              </a:solidFill>
              <a:latin typeface="Montserrat"/>
              <a:ea typeface="Montserrat"/>
              <a:cs typeface="Montserrat"/>
              <a:sym typeface="Montserrat"/>
            </a:endParaRPr>
          </a:p>
        </p:txBody>
      </p:sp>
      <p:pic>
        <p:nvPicPr>
          <p:cNvPr id="250" name="Google Shape;250;p17"/>
          <p:cNvPicPr preferRelativeResize="0"/>
          <p:nvPr/>
        </p:nvPicPr>
        <p:blipFill rotWithShape="1">
          <a:blip r:embed="rId3">
            <a:alphaModFix/>
          </a:blip>
          <a:srcRect/>
          <a:stretch/>
        </p:blipFill>
        <p:spPr>
          <a:xfrm>
            <a:off x="4507992" y="171844"/>
            <a:ext cx="4332304" cy="861428"/>
          </a:xfrm>
          <a:prstGeom prst="rect">
            <a:avLst/>
          </a:prstGeom>
          <a:noFill/>
          <a:ln>
            <a:noFill/>
          </a:ln>
        </p:spPr>
      </p:pic>
      <p:sp>
        <p:nvSpPr>
          <p:cNvPr id="251" name="Google Shape;251;p17"/>
          <p:cNvSpPr txBox="1"/>
          <p:nvPr/>
        </p:nvSpPr>
        <p:spPr>
          <a:xfrm>
            <a:off x="303704" y="746922"/>
            <a:ext cx="3963496"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 sz="2200" b="1" i="0" u="none" strike="noStrike" cap="none" dirty="0">
                <a:solidFill>
                  <a:srgbClr val="007490"/>
                </a:solidFill>
                <a:latin typeface="Montserrat"/>
                <a:ea typeface="Montserrat"/>
                <a:cs typeface="Montserrat"/>
                <a:sym typeface="Montserrat"/>
              </a:rPr>
              <a:t>CIOOS and the Salish Sea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pic>
        <p:nvPicPr>
          <p:cNvPr id="4" name="Google Shape;1331;p127">
            <a:extLst>
              <a:ext uri="{FF2B5EF4-FFF2-40B4-BE49-F238E27FC236}">
                <a16:creationId xmlns:a16="http://schemas.microsoft.com/office/drawing/2014/main" id="{A6C2C27A-10D0-126D-B0DE-1284853943DE}"/>
              </a:ext>
            </a:extLst>
          </p:cNvPr>
          <p:cNvPicPr preferRelativeResize="0"/>
          <p:nvPr/>
        </p:nvPicPr>
        <p:blipFill>
          <a:blip r:embed="rId3">
            <a:alphaModFix/>
          </a:blip>
          <a:stretch>
            <a:fillRect/>
          </a:stretch>
        </p:blipFill>
        <p:spPr>
          <a:xfrm>
            <a:off x="0" y="-487225"/>
            <a:ext cx="9360490" cy="6240326"/>
          </a:xfrm>
          <a:prstGeom prst="rect">
            <a:avLst/>
          </a:prstGeom>
          <a:noFill/>
          <a:ln>
            <a:noFill/>
          </a:ln>
        </p:spPr>
      </p:pic>
      <p:sp>
        <p:nvSpPr>
          <p:cNvPr id="800" name="Google Shape;800;p144"/>
          <p:cNvSpPr txBox="1">
            <a:spLocks noGrp="1"/>
          </p:cNvSpPr>
          <p:nvPr>
            <p:ph type="body" idx="1"/>
          </p:nvPr>
        </p:nvSpPr>
        <p:spPr>
          <a:xfrm>
            <a:off x="4797116" y="1151164"/>
            <a:ext cx="3990000" cy="37773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800"/>
              <a:buFont typeface="Arial"/>
              <a:buNone/>
            </a:pPr>
            <a:endParaRPr sz="1400" b="0" i="0" u="none" strike="noStrike">
              <a:solidFill>
                <a:srgbClr val="000000"/>
              </a:solidFill>
              <a:latin typeface="Montserrat Light"/>
              <a:ea typeface="Montserrat Light"/>
              <a:cs typeface="Montserrat Light"/>
              <a:sym typeface="Montserrat Light"/>
            </a:endParaRPr>
          </a:p>
          <a:p>
            <a:pPr marL="0" lvl="0" indent="0" algn="l" rtl="0">
              <a:lnSpc>
                <a:spcPct val="115000"/>
              </a:lnSpc>
              <a:spcBef>
                <a:spcPts val="1600"/>
              </a:spcBef>
              <a:spcAft>
                <a:spcPts val="1600"/>
              </a:spcAft>
              <a:buSzPts val="1800"/>
              <a:buNone/>
            </a:pPr>
            <a:endParaRPr/>
          </a:p>
        </p:txBody>
      </p:sp>
      <p:pic>
        <p:nvPicPr>
          <p:cNvPr id="3" name="Google Shape;250;p17">
            <a:extLst>
              <a:ext uri="{FF2B5EF4-FFF2-40B4-BE49-F238E27FC236}">
                <a16:creationId xmlns:a16="http://schemas.microsoft.com/office/drawing/2014/main" id="{91DF200E-9454-9AA6-1C24-CBC76E38720F}"/>
              </a:ext>
            </a:extLst>
          </p:cNvPr>
          <p:cNvPicPr preferRelativeResize="0"/>
          <p:nvPr/>
        </p:nvPicPr>
        <p:blipFill rotWithShape="1">
          <a:blip r:embed="rId4">
            <a:alphaModFix/>
          </a:blip>
          <a:srcRect/>
          <a:stretch/>
        </p:blipFill>
        <p:spPr>
          <a:xfrm>
            <a:off x="587999" y="0"/>
            <a:ext cx="4332304" cy="861428"/>
          </a:xfrm>
          <a:prstGeom prst="rect">
            <a:avLst/>
          </a:prstGeom>
          <a:noFill/>
          <a:ln>
            <a:noFill/>
          </a:ln>
        </p:spPr>
      </p:pic>
    </p:spTree>
    <p:extLst>
      <p:ext uri="{BB962C8B-B14F-4D97-AF65-F5344CB8AC3E}">
        <p14:creationId xmlns:p14="http://schemas.microsoft.com/office/powerpoint/2010/main" val="1595926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sp>
        <p:nvSpPr>
          <p:cNvPr id="155" name="Google Shape;155;p7"/>
          <p:cNvSpPr txBox="1"/>
          <p:nvPr/>
        </p:nvSpPr>
        <p:spPr>
          <a:xfrm>
            <a:off x="457150" y="455375"/>
            <a:ext cx="4023300" cy="666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500"/>
              <a:buFont typeface="Arial"/>
              <a:buNone/>
            </a:pPr>
            <a:r>
              <a:rPr lang="en" sz="2500" b="1" i="0" u="none" strike="noStrike" cap="none">
                <a:solidFill>
                  <a:srgbClr val="52A79B"/>
                </a:solidFill>
                <a:latin typeface="Montserrat"/>
                <a:ea typeface="Montserrat"/>
                <a:cs typeface="Montserrat"/>
                <a:sym typeface="Montserrat"/>
              </a:rPr>
              <a:t>Data Exploration Tools</a:t>
            </a:r>
            <a:endParaRPr sz="2500" b="1" i="0" u="none" strike="noStrike" cap="none">
              <a:solidFill>
                <a:srgbClr val="52A79B"/>
              </a:solidFill>
              <a:latin typeface="Arial"/>
              <a:ea typeface="Arial"/>
              <a:cs typeface="Arial"/>
              <a:sym typeface="Arial"/>
            </a:endParaRPr>
          </a:p>
        </p:txBody>
      </p:sp>
      <p:pic>
        <p:nvPicPr>
          <p:cNvPr id="156" name="Google Shape;156;p7"/>
          <p:cNvPicPr preferRelativeResize="0"/>
          <p:nvPr/>
        </p:nvPicPr>
        <p:blipFill rotWithShape="1">
          <a:blip r:embed="rId3">
            <a:alphaModFix/>
          </a:blip>
          <a:srcRect/>
          <a:stretch/>
        </p:blipFill>
        <p:spPr>
          <a:xfrm>
            <a:off x="3264900" y="1429775"/>
            <a:ext cx="2530200" cy="1887600"/>
          </a:xfrm>
          <a:prstGeom prst="roundRect">
            <a:avLst>
              <a:gd name="adj" fmla="val 16667"/>
            </a:avLst>
          </a:prstGeom>
          <a:noFill/>
          <a:ln>
            <a:noFill/>
          </a:ln>
        </p:spPr>
      </p:pic>
      <p:pic>
        <p:nvPicPr>
          <p:cNvPr id="157" name="Google Shape;157;p7"/>
          <p:cNvPicPr preferRelativeResize="0"/>
          <p:nvPr/>
        </p:nvPicPr>
        <p:blipFill rotWithShape="1">
          <a:blip r:embed="rId4">
            <a:alphaModFix/>
          </a:blip>
          <a:srcRect/>
          <a:stretch/>
        </p:blipFill>
        <p:spPr>
          <a:xfrm>
            <a:off x="6262200" y="1390025"/>
            <a:ext cx="2629800" cy="1967100"/>
          </a:xfrm>
          <a:prstGeom prst="roundRect">
            <a:avLst>
              <a:gd name="adj" fmla="val 16667"/>
            </a:avLst>
          </a:prstGeom>
          <a:noFill/>
          <a:ln>
            <a:noFill/>
          </a:ln>
        </p:spPr>
      </p:pic>
      <p:sp>
        <p:nvSpPr>
          <p:cNvPr id="158" name="Google Shape;158;p7"/>
          <p:cNvSpPr txBox="1"/>
          <p:nvPr/>
        </p:nvSpPr>
        <p:spPr>
          <a:xfrm>
            <a:off x="351900" y="3790650"/>
            <a:ext cx="23616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52A79B"/>
                </a:solidFill>
                <a:latin typeface="Montserrat Medium"/>
                <a:ea typeface="Montserrat Medium"/>
                <a:cs typeface="Montserrat Medium"/>
                <a:sym typeface="Montserrat Medium"/>
              </a:rPr>
              <a:t>Data Explorer</a:t>
            </a:r>
            <a:endParaRPr sz="1400" b="0" i="0" u="none" strike="noStrike" cap="none">
              <a:solidFill>
                <a:srgbClr val="52A79B"/>
              </a:solidFill>
              <a:latin typeface="Montserrat Medium"/>
              <a:ea typeface="Montserrat Medium"/>
              <a:cs typeface="Montserrat Medium"/>
              <a:sym typeface="Montserrat Medium"/>
            </a:endParaRPr>
          </a:p>
        </p:txBody>
      </p:sp>
      <p:sp>
        <p:nvSpPr>
          <p:cNvPr id="159" name="Google Shape;159;p7"/>
          <p:cNvSpPr txBox="1"/>
          <p:nvPr/>
        </p:nvSpPr>
        <p:spPr>
          <a:xfrm>
            <a:off x="3349200" y="3790650"/>
            <a:ext cx="23616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52A79B"/>
                </a:solidFill>
                <a:latin typeface="Montserrat Medium"/>
                <a:ea typeface="Montserrat Medium"/>
                <a:cs typeface="Montserrat Medium"/>
                <a:sym typeface="Montserrat Medium"/>
              </a:rPr>
              <a:t>Catalogue Map</a:t>
            </a:r>
            <a:endParaRPr sz="1400" b="0" i="0" u="none" strike="noStrike" cap="none">
              <a:solidFill>
                <a:srgbClr val="52A79B"/>
              </a:solidFill>
              <a:latin typeface="Montserrat Medium"/>
              <a:ea typeface="Montserrat Medium"/>
              <a:cs typeface="Montserrat Medium"/>
              <a:sym typeface="Montserrat Medium"/>
            </a:endParaRPr>
          </a:p>
        </p:txBody>
      </p:sp>
      <p:sp>
        <p:nvSpPr>
          <p:cNvPr id="160" name="Google Shape;160;p7"/>
          <p:cNvSpPr txBox="1"/>
          <p:nvPr/>
        </p:nvSpPr>
        <p:spPr>
          <a:xfrm>
            <a:off x="6396300" y="3790650"/>
            <a:ext cx="23616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52A79B"/>
                </a:solidFill>
                <a:latin typeface="Montserrat Medium"/>
                <a:ea typeface="Montserrat Medium"/>
                <a:cs typeface="Montserrat Medium"/>
                <a:sym typeface="Montserrat Medium"/>
              </a:rPr>
              <a:t>Data Catalogue</a:t>
            </a:r>
            <a:endParaRPr sz="1400" b="0" i="0" u="none" strike="noStrike" cap="none">
              <a:solidFill>
                <a:srgbClr val="52A79B"/>
              </a:solidFill>
              <a:latin typeface="Montserrat Medium"/>
              <a:ea typeface="Montserrat Medium"/>
              <a:cs typeface="Montserrat Medium"/>
              <a:sym typeface="Montserrat Medium"/>
            </a:endParaRPr>
          </a:p>
        </p:txBody>
      </p:sp>
      <p:pic>
        <p:nvPicPr>
          <p:cNvPr id="161" name="Google Shape;161;p7"/>
          <p:cNvPicPr preferRelativeResize="0"/>
          <p:nvPr/>
        </p:nvPicPr>
        <p:blipFill rotWithShape="1">
          <a:blip r:embed="rId5">
            <a:alphaModFix/>
          </a:blip>
          <a:srcRect t="8629" r="1787" b="5665"/>
          <a:stretch/>
        </p:blipFill>
        <p:spPr>
          <a:xfrm>
            <a:off x="228600" y="1426775"/>
            <a:ext cx="2484900" cy="1893600"/>
          </a:xfrm>
          <a:prstGeom prst="roundRect">
            <a:avLst>
              <a:gd name="adj" fmla="val 16667"/>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sp>
        <p:nvSpPr>
          <p:cNvPr id="147" name="Google Shape;147;p6"/>
          <p:cNvSpPr txBox="1">
            <a:spLocks noGrp="1"/>
          </p:cNvSpPr>
          <p:nvPr>
            <p:ph type="title"/>
          </p:nvPr>
        </p:nvSpPr>
        <p:spPr>
          <a:xfrm>
            <a:off x="459625" y="440700"/>
            <a:ext cx="37542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2500" b="1">
                <a:solidFill>
                  <a:srgbClr val="52A79B"/>
                </a:solidFill>
                <a:latin typeface="Montserrat"/>
                <a:ea typeface="Montserrat"/>
                <a:cs typeface="Montserrat"/>
                <a:sym typeface="Montserrat"/>
              </a:rPr>
              <a:t>Metadata Entry Tool</a:t>
            </a:r>
            <a:endParaRPr sz="2500" b="1">
              <a:solidFill>
                <a:srgbClr val="52A79B"/>
              </a:solidFill>
              <a:latin typeface="Montserrat"/>
              <a:ea typeface="Montserrat"/>
              <a:cs typeface="Montserrat"/>
              <a:sym typeface="Montserrat"/>
            </a:endParaRPr>
          </a:p>
        </p:txBody>
      </p:sp>
      <p:sp>
        <p:nvSpPr>
          <p:cNvPr id="148" name="Google Shape;148;p6"/>
          <p:cNvSpPr txBox="1"/>
          <p:nvPr/>
        </p:nvSpPr>
        <p:spPr>
          <a:xfrm>
            <a:off x="231025" y="1666000"/>
            <a:ext cx="2796900" cy="18183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chemeClr val="dk1"/>
              </a:buClr>
              <a:buSzPts val="1400"/>
              <a:buFont typeface="Montserrat Light"/>
              <a:buChar char="●"/>
            </a:pPr>
            <a:r>
              <a:rPr lang="en" sz="1400" b="0" i="0" u="none" strike="noStrike" cap="none" dirty="0">
                <a:solidFill>
                  <a:schemeClr val="dk1"/>
                </a:solidFill>
                <a:latin typeface="Montserrat Light"/>
                <a:ea typeface="Montserrat Light"/>
                <a:cs typeface="Montserrat Light"/>
                <a:sym typeface="Montserrat Light"/>
              </a:rPr>
              <a:t>Ensures required fields are completed and does automatic translations</a:t>
            </a:r>
            <a:endParaRPr sz="1400" b="0" i="0" u="none" strike="noStrike" cap="none" dirty="0">
              <a:solidFill>
                <a:schemeClr val="dk1"/>
              </a:solidFill>
              <a:latin typeface="Montserrat Light"/>
              <a:ea typeface="Montserrat Light"/>
              <a:cs typeface="Montserrat Light"/>
              <a:sym typeface="Montserrat Light"/>
            </a:endParaRPr>
          </a:p>
          <a:p>
            <a:pPr marL="457200" marR="0" lvl="0" indent="-317500" algn="l" rtl="0">
              <a:lnSpc>
                <a:spcPct val="115000"/>
              </a:lnSpc>
              <a:spcBef>
                <a:spcPts val="1000"/>
              </a:spcBef>
              <a:spcAft>
                <a:spcPts val="1000"/>
              </a:spcAft>
              <a:buClr>
                <a:schemeClr val="dk1"/>
              </a:buClr>
              <a:buSzPts val="1400"/>
              <a:buFont typeface="Montserrat Light"/>
              <a:buChar char="●"/>
            </a:pPr>
            <a:r>
              <a:rPr lang="en" sz="1500" b="0" i="0" u="none" strike="noStrike" cap="none" dirty="0">
                <a:solidFill>
                  <a:schemeClr val="dk1"/>
                </a:solidFill>
                <a:latin typeface="Montserrat Light"/>
                <a:ea typeface="Montserrat Light"/>
                <a:cs typeface="Montserrat Light"/>
                <a:sym typeface="Montserrat Light"/>
              </a:rPr>
              <a:t>Added features for region selection, bilingual translations</a:t>
            </a:r>
            <a:r>
              <a:rPr lang="en" sz="1200" b="0" i="0" u="none" strike="noStrike" cap="none" dirty="0">
                <a:solidFill>
                  <a:schemeClr val="dk1"/>
                </a:solidFill>
                <a:latin typeface="Montserrat Light"/>
                <a:ea typeface="Montserrat Light"/>
                <a:cs typeface="Montserrat Light"/>
                <a:sym typeface="Montserrat Light"/>
              </a:rPr>
              <a:t> </a:t>
            </a:r>
            <a:endParaRPr sz="1200" b="0" i="0" u="none" strike="noStrike" cap="none" dirty="0">
              <a:solidFill>
                <a:schemeClr val="dk1"/>
              </a:solidFill>
              <a:latin typeface="Montserrat Light"/>
              <a:ea typeface="Montserrat Light"/>
              <a:cs typeface="Montserrat Light"/>
              <a:sym typeface="Montserrat Light"/>
            </a:endParaRPr>
          </a:p>
        </p:txBody>
      </p:sp>
      <p:cxnSp>
        <p:nvCxnSpPr>
          <p:cNvPr id="149" name="Google Shape;149;p6"/>
          <p:cNvCxnSpPr/>
          <p:nvPr/>
        </p:nvCxnSpPr>
        <p:spPr>
          <a:xfrm flipH="1">
            <a:off x="3166225" y="1058913"/>
            <a:ext cx="14100" cy="3438600"/>
          </a:xfrm>
          <a:prstGeom prst="straightConnector1">
            <a:avLst/>
          </a:prstGeom>
          <a:noFill/>
          <a:ln w="9525" cap="flat" cmpd="sng">
            <a:solidFill>
              <a:srgbClr val="52A79B"/>
            </a:solidFill>
            <a:prstDash val="solid"/>
            <a:round/>
            <a:headEnd type="none" w="sm" len="sm"/>
            <a:tailEnd type="none" w="sm" len="sm"/>
          </a:ln>
        </p:spPr>
      </p:cxnSp>
      <p:pic>
        <p:nvPicPr>
          <p:cNvPr id="150" name="Google Shape;150;p6"/>
          <p:cNvPicPr preferRelativeResize="0"/>
          <p:nvPr/>
        </p:nvPicPr>
        <p:blipFill rotWithShape="1">
          <a:blip r:embed="rId3">
            <a:alphaModFix/>
          </a:blip>
          <a:srcRect/>
          <a:stretch/>
        </p:blipFill>
        <p:spPr>
          <a:xfrm>
            <a:off x="3435650" y="1142771"/>
            <a:ext cx="5517972" cy="327091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3"/>
          <p:cNvPicPr preferRelativeResize="0"/>
          <p:nvPr/>
        </p:nvPicPr>
        <p:blipFill rotWithShape="1">
          <a:blip r:embed="rId3">
            <a:alphaModFix/>
          </a:blip>
          <a:srcRect l="19993" t="17082" b="24537"/>
          <a:stretch/>
        </p:blipFill>
        <p:spPr>
          <a:xfrm>
            <a:off x="366375" y="850150"/>
            <a:ext cx="7539226" cy="4266051"/>
          </a:xfrm>
          <a:prstGeom prst="rect">
            <a:avLst/>
          </a:prstGeom>
          <a:noFill/>
          <a:ln>
            <a:noFill/>
          </a:ln>
        </p:spPr>
      </p:pic>
      <p:sp>
        <p:nvSpPr>
          <p:cNvPr id="149" name="Google Shape;149;p23"/>
          <p:cNvSpPr txBox="1"/>
          <p:nvPr/>
        </p:nvSpPr>
        <p:spPr>
          <a:xfrm>
            <a:off x="360650" y="359875"/>
            <a:ext cx="5984700" cy="666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200"/>
              <a:buFont typeface="Arial"/>
              <a:buNone/>
            </a:pPr>
            <a:r>
              <a:rPr lang="en" sz="2200" b="1">
                <a:solidFill>
                  <a:srgbClr val="52A79B"/>
                </a:solidFill>
                <a:latin typeface="Montserrat"/>
                <a:ea typeface="Montserrat"/>
                <a:cs typeface="Montserrat"/>
                <a:sym typeface="Montserrat"/>
              </a:rPr>
              <a:t>A National</a:t>
            </a:r>
            <a:r>
              <a:rPr lang="en" sz="2200" b="1" i="0" u="none" strike="noStrike" cap="none">
                <a:solidFill>
                  <a:srgbClr val="52A79B"/>
                </a:solidFill>
                <a:latin typeface="Montserrat"/>
                <a:ea typeface="Montserrat"/>
                <a:cs typeface="Montserrat"/>
                <a:sym typeface="Montserrat"/>
              </a:rPr>
              <a:t> Collaboration</a:t>
            </a:r>
            <a:endParaRPr sz="2200" b="1" i="0" u="none" strike="noStrike" cap="none">
              <a:solidFill>
                <a:srgbClr val="52A79B"/>
              </a:solidFill>
              <a:latin typeface="Arial"/>
              <a:ea typeface="Arial"/>
              <a:cs typeface="Arial"/>
              <a:sym typeface="Arial"/>
            </a:endParaRPr>
          </a:p>
        </p:txBody>
      </p:sp>
      <p:pic>
        <p:nvPicPr>
          <p:cNvPr id="150" name="Google Shape;150;p23"/>
          <p:cNvPicPr preferRelativeResize="0"/>
          <p:nvPr/>
        </p:nvPicPr>
        <p:blipFill rotWithShape="1">
          <a:blip r:embed="rId4">
            <a:alphaModFix/>
          </a:blip>
          <a:srcRect/>
          <a:stretch/>
        </p:blipFill>
        <p:spPr>
          <a:xfrm>
            <a:off x="327813" y="2180349"/>
            <a:ext cx="1245024" cy="464736"/>
          </a:xfrm>
          <a:prstGeom prst="rect">
            <a:avLst/>
          </a:prstGeom>
          <a:noFill/>
          <a:ln>
            <a:noFill/>
          </a:ln>
        </p:spPr>
      </p:pic>
      <p:pic>
        <p:nvPicPr>
          <p:cNvPr id="151" name="Google Shape;151;p23"/>
          <p:cNvPicPr preferRelativeResize="0"/>
          <p:nvPr/>
        </p:nvPicPr>
        <p:blipFill rotWithShape="1">
          <a:blip r:embed="rId5">
            <a:alphaModFix/>
          </a:blip>
          <a:srcRect/>
          <a:stretch/>
        </p:blipFill>
        <p:spPr>
          <a:xfrm>
            <a:off x="7096425" y="383326"/>
            <a:ext cx="1451654" cy="464725"/>
          </a:xfrm>
          <a:prstGeom prst="rect">
            <a:avLst/>
          </a:prstGeom>
          <a:noFill/>
          <a:ln>
            <a:noFill/>
          </a:ln>
        </p:spPr>
      </p:pic>
      <p:grpSp>
        <p:nvGrpSpPr>
          <p:cNvPr id="152" name="Google Shape;152;p23"/>
          <p:cNvGrpSpPr/>
          <p:nvPr/>
        </p:nvGrpSpPr>
        <p:grpSpPr>
          <a:xfrm>
            <a:off x="5986225" y="2804725"/>
            <a:ext cx="852900" cy="464700"/>
            <a:chOff x="6273175" y="2801400"/>
            <a:chExt cx="852900" cy="464700"/>
          </a:xfrm>
        </p:grpSpPr>
        <p:sp>
          <p:nvSpPr>
            <p:cNvPr id="153" name="Google Shape;153;p23"/>
            <p:cNvSpPr/>
            <p:nvPr/>
          </p:nvSpPr>
          <p:spPr>
            <a:xfrm>
              <a:off x="6273175" y="2801400"/>
              <a:ext cx="852900" cy="46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4" name="Google Shape;154;p23"/>
            <p:cNvPicPr preferRelativeResize="0"/>
            <p:nvPr/>
          </p:nvPicPr>
          <p:blipFill rotWithShape="1">
            <a:blip r:embed="rId6">
              <a:alphaModFix/>
            </a:blip>
            <a:srcRect/>
            <a:stretch/>
          </p:blipFill>
          <p:spPr>
            <a:xfrm>
              <a:off x="6319788" y="2845623"/>
              <a:ext cx="766186" cy="404175"/>
            </a:xfrm>
            <a:prstGeom prst="rect">
              <a:avLst/>
            </a:prstGeom>
            <a:noFill/>
            <a:ln>
              <a:noFill/>
            </a:ln>
          </p:spPr>
        </p:pic>
      </p:grpSp>
      <p:pic>
        <p:nvPicPr>
          <p:cNvPr id="155" name="Google Shape;155;p23"/>
          <p:cNvPicPr preferRelativeResize="0"/>
          <p:nvPr/>
        </p:nvPicPr>
        <p:blipFill rotWithShape="1">
          <a:blip r:embed="rId7">
            <a:alphaModFix/>
          </a:blip>
          <a:srcRect/>
          <a:stretch/>
        </p:blipFill>
        <p:spPr>
          <a:xfrm>
            <a:off x="1389325" y="2888425"/>
            <a:ext cx="786450" cy="786450"/>
          </a:xfrm>
          <a:prstGeom prst="rect">
            <a:avLst/>
          </a:prstGeom>
          <a:noFill/>
          <a:ln>
            <a:noFill/>
          </a:ln>
        </p:spPr>
      </p:pic>
      <p:grpSp>
        <p:nvGrpSpPr>
          <p:cNvPr id="157" name="Google Shape;157;p23"/>
          <p:cNvGrpSpPr/>
          <p:nvPr/>
        </p:nvGrpSpPr>
        <p:grpSpPr>
          <a:xfrm>
            <a:off x="2386838" y="2141118"/>
            <a:ext cx="3498300" cy="343500"/>
            <a:chOff x="2386838" y="2141118"/>
            <a:chExt cx="3498300" cy="343500"/>
          </a:xfrm>
        </p:grpSpPr>
        <p:sp>
          <p:nvSpPr>
            <p:cNvPr id="158" name="Google Shape;158;p23"/>
            <p:cNvSpPr/>
            <p:nvPr/>
          </p:nvSpPr>
          <p:spPr>
            <a:xfrm>
              <a:off x="2386838" y="2141118"/>
              <a:ext cx="3498300" cy="3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9" name="Google Shape;159;p23"/>
            <p:cNvPicPr preferRelativeResize="0"/>
            <p:nvPr/>
          </p:nvPicPr>
          <p:blipFill rotWithShape="1">
            <a:blip r:embed="rId8">
              <a:alphaModFix/>
            </a:blip>
            <a:srcRect/>
            <a:stretch/>
          </p:blipFill>
          <p:spPr>
            <a:xfrm>
              <a:off x="2434513" y="2169893"/>
              <a:ext cx="3402950" cy="285950"/>
            </a:xfrm>
            <a:prstGeom prst="rect">
              <a:avLst/>
            </a:prstGeom>
            <a:noFill/>
            <a:ln>
              <a:noFill/>
            </a:ln>
          </p:spPr>
        </p:pic>
      </p:grpSp>
      <p:pic>
        <p:nvPicPr>
          <p:cNvPr id="160" name="Google Shape;160;p23"/>
          <p:cNvPicPr preferRelativeResize="0"/>
          <p:nvPr/>
        </p:nvPicPr>
        <p:blipFill rotWithShape="1">
          <a:blip r:embed="rId9">
            <a:alphaModFix/>
          </a:blip>
          <a:srcRect/>
          <a:stretch/>
        </p:blipFill>
        <p:spPr>
          <a:xfrm>
            <a:off x="-108648" y="2910372"/>
            <a:ext cx="1544302" cy="786450"/>
          </a:xfrm>
          <a:prstGeom prst="rect">
            <a:avLst/>
          </a:prstGeom>
          <a:noFill/>
          <a:ln>
            <a:noFill/>
          </a:ln>
        </p:spPr>
      </p:pic>
      <p:sp>
        <p:nvSpPr>
          <p:cNvPr id="161" name="Google Shape;161;p23"/>
          <p:cNvSpPr/>
          <p:nvPr/>
        </p:nvSpPr>
        <p:spPr>
          <a:xfrm>
            <a:off x="6433825" y="1611500"/>
            <a:ext cx="2629800" cy="1042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2" name="Google Shape;162;p23"/>
          <p:cNvPicPr preferRelativeResize="0"/>
          <p:nvPr/>
        </p:nvPicPr>
        <p:blipFill rotWithShape="1">
          <a:blip r:embed="rId10">
            <a:alphaModFix/>
          </a:blip>
          <a:srcRect/>
          <a:stretch/>
        </p:blipFill>
        <p:spPr>
          <a:xfrm>
            <a:off x="7854250" y="1515302"/>
            <a:ext cx="1142345" cy="634619"/>
          </a:xfrm>
          <a:prstGeom prst="rect">
            <a:avLst/>
          </a:prstGeom>
          <a:noFill/>
          <a:ln>
            <a:noFill/>
          </a:ln>
        </p:spPr>
      </p:pic>
      <p:pic>
        <p:nvPicPr>
          <p:cNvPr id="163" name="Google Shape;163;p23"/>
          <p:cNvPicPr preferRelativeResize="0"/>
          <p:nvPr/>
        </p:nvPicPr>
        <p:blipFill rotWithShape="1">
          <a:blip r:embed="rId11">
            <a:alphaModFix/>
          </a:blip>
          <a:srcRect/>
          <a:stretch/>
        </p:blipFill>
        <p:spPr>
          <a:xfrm>
            <a:off x="7805014" y="2127029"/>
            <a:ext cx="1240810" cy="496321"/>
          </a:xfrm>
          <a:prstGeom prst="rect">
            <a:avLst/>
          </a:prstGeom>
          <a:noFill/>
          <a:ln>
            <a:noFill/>
          </a:ln>
        </p:spPr>
      </p:pic>
      <p:pic>
        <p:nvPicPr>
          <p:cNvPr id="164" name="Google Shape;164;p23"/>
          <p:cNvPicPr preferRelativeResize="0"/>
          <p:nvPr/>
        </p:nvPicPr>
        <p:blipFill rotWithShape="1">
          <a:blip r:embed="rId12">
            <a:alphaModFix/>
          </a:blip>
          <a:srcRect/>
          <a:stretch/>
        </p:blipFill>
        <p:spPr>
          <a:xfrm>
            <a:off x="7854249" y="869000"/>
            <a:ext cx="990850" cy="572750"/>
          </a:xfrm>
          <a:prstGeom prst="rect">
            <a:avLst/>
          </a:prstGeom>
          <a:noFill/>
          <a:ln>
            <a:noFill/>
          </a:ln>
        </p:spPr>
      </p:pic>
      <p:pic>
        <p:nvPicPr>
          <p:cNvPr id="165" name="Google Shape;165;p23"/>
          <p:cNvPicPr preferRelativeResize="0"/>
          <p:nvPr/>
        </p:nvPicPr>
        <p:blipFill rotWithShape="1">
          <a:blip r:embed="rId13">
            <a:alphaModFix/>
          </a:blip>
          <a:srcRect/>
          <a:stretch/>
        </p:blipFill>
        <p:spPr>
          <a:xfrm>
            <a:off x="6485186" y="2127033"/>
            <a:ext cx="1229218" cy="496321"/>
          </a:xfrm>
          <a:prstGeom prst="rect">
            <a:avLst/>
          </a:prstGeom>
          <a:noFill/>
          <a:ln>
            <a:noFill/>
          </a:ln>
        </p:spPr>
      </p:pic>
      <p:pic>
        <p:nvPicPr>
          <p:cNvPr id="166" name="Google Shape;166;p23"/>
          <p:cNvPicPr preferRelativeResize="0"/>
          <p:nvPr/>
        </p:nvPicPr>
        <p:blipFill rotWithShape="1">
          <a:blip r:embed="rId14">
            <a:alphaModFix/>
          </a:blip>
          <a:srcRect/>
          <a:stretch/>
        </p:blipFill>
        <p:spPr>
          <a:xfrm>
            <a:off x="6433817" y="1611488"/>
            <a:ext cx="1331958" cy="442252"/>
          </a:xfrm>
          <a:prstGeom prst="rect">
            <a:avLst/>
          </a:prstGeom>
          <a:noFill/>
          <a:ln>
            <a:noFill/>
          </a:ln>
        </p:spPr>
      </p:pic>
      <p:grpSp>
        <p:nvGrpSpPr>
          <p:cNvPr id="167" name="Google Shape;167;p23"/>
          <p:cNvGrpSpPr/>
          <p:nvPr/>
        </p:nvGrpSpPr>
        <p:grpSpPr>
          <a:xfrm>
            <a:off x="150230" y="3798953"/>
            <a:ext cx="2667804" cy="261987"/>
            <a:chOff x="150225" y="3798600"/>
            <a:chExt cx="3498300" cy="343500"/>
          </a:xfrm>
        </p:grpSpPr>
        <p:sp>
          <p:nvSpPr>
            <p:cNvPr id="168" name="Google Shape;168;p23"/>
            <p:cNvSpPr/>
            <p:nvPr/>
          </p:nvSpPr>
          <p:spPr>
            <a:xfrm>
              <a:off x="150225" y="3798600"/>
              <a:ext cx="3498300" cy="3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9" name="Google Shape;169;p23"/>
            <p:cNvPicPr preferRelativeResize="0"/>
            <p:nvPr/>
          </p:nvPicPr>
          <p:blipFill rotWithShape="1">
            <a:blip r:embed="rId8">
              <a:alphaModFix/>
            </a:blip>
            <a:srcRect/>
            <a:stretch/>
          </p:blipFill>
          <p:spPr>
            <a:xfrm>
              <a:off x="197900" y="3827375"/>
              <a:ext cx="3402950" cy="285950"/>
            </a:xfrm>
            <a:prstGeom prst="rect">
              <a:avLst/>
            </a:prstGeom>
            <a:noFill/>
            <a:ln>
              <a:noFill/>
            </a:ln>
          </p:spPr>
        </p:pic>
      </p:grpSp>
      <p:pic>
        <p:nvPicPr>
          <p:cNvPr id="170" name="Google Shape;170;p23"/>
          <p:cNvPicPr preferRelativeResize="0"/>
          <p:nvPr/>
        </p:nvPicPr>
        <p:blipFill rotWithShape="1">
          <a:blip r:embed="rId15">
            <a:alphaModFix/>
          </a:blip>
          <a:srcRect/>
          <a:stretch/>
        </p:blipFill>
        <p:spPr>
          <a:xfrm>
            <a:off x="1817575" y="1168550"/>
            <a:ext cx="2667674" cy="540925"/>
          </a:xfrm>
          <a:prstGeom prst="rect">
            <a:avLst/>
          </a:prstGeom>
          <a:noFill/>
          <a:ln>
            <a:noFill/>
          </a:ln>
        </p:spPr>
      </p:pic>
      <p:pic>
        <p:nvPicPr>
          <p:cNvPr id="171" name="Google Shape;171;p23"/>
          <p:cNvPicPr preferRelativeResize="0"/>
          <p:nvPr/>
        </p:nvPicPr>
        <p:blipFill rotWithShape="1">
          <a:blip r:embed="rId16">
            <a:alphaModFix/>
          </a:blip>
          <a:srcRect/>
          <a:stretch/>
        </p:blipFill>
        <p:spPr>
          <a:xfrm>
            <a:off x="6550850" y="1000024"/>
            <a:ext cx="1097900" cy="441734"/>
          </a:xfrm>
          <a:prstGeom prst="rect">
            <a:avLst/>
          </a:prstGeom>
          <a:noFill/>
          <a:ln>
            <a:noFill/>
          </a:ln>
        </p:spPr>
      </p:pic>
      <p:pic>
        <p:nvPicPr>
          <p:cNvPr id="172" name="Google Shape;172;p23"/>
          <p:cNvPicPr preferRelativeResize="0"/>
          <p:nvPr/>
        </p:nvPicPr>
        <p:blipFill rotWithShape="1">
          <a:blip r:embed="rId17">
            <a:alphaModFix/>
          </a:blip>
          <a:srcRect/>
          <a:stretch/>
        </p:blipFill>
        <p:spPr>
          <a:xfrm>
            <a:off x="3206511" y="2674524"/>
            <a:ext cx="1104287" cy="753022"/>
          </a:xfrm>
          <a:prstGeom prst="rect">
            <a:avLst/>
          </a:prstGeom>
          <a:noFill/>
          <a:ln>
            <a:noFill/>
          </a:ln>
        </p:spPr>
      </p:pic>
      <p:pic>
        <p:nvPicPr>
          <p:cNvPr id="174" name="Google Shape;174;p23"/>
          <p:cNvPicPr preferRelativeResize="0"/>
          <p:nvPr/>
        </p:nvPicPr>
        <p:blipFill rotWithShape="1">
          <a:blip r:embed="rId18">
            <a:alphaModFix/>
          </a:blip>
          <a:srcRect/>
          <a:stretch/>
        </p:blipFill>
        <p:spPr>
          <a:xfrm>
            <a:off x="5179030" y="3376375"/>
            <a:ext cx="1451651" cy="1628492"/>
          </a:xfrm>
          <a:prstGeom prst="rect">
            <a:avLst/>
          </a:prstGeom>
          <a:noFill/>
          <a:ln>
            <a:noFill/>
          </a:ln>
        </p:spPr>
      </p:pic>
      <p:pic>
        <p:nvPicPr>
          <p:cNvPr id="175" name="Google Shape;175;p23"/>
          <p:cNvPicPr preferRelativeResize="0"/>
          <p:nvPr/>
        </p:nvPicPr>
        <p:blipFill rotWithShape="1">
          <a:blip r:embed="rId19">
            <a:alphaModFix/>
          </a:blip>
          <a:srcRect/>
          <a:stretch/>
        </p:blipFill>
        <p:spPr>
          <a:xfrm>
            <a:off x="6630675" y="3376372"/>
            <a:ext cx="1544299" cy="91168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xfrm>
            <a:off x="345525" y="373300"/>
            <a:ext cx="5106900" cy="5352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Clr>
                <a:schemeClr val="dk1"/>
              </a:buClr>
              <a:buSzPct val="90000"/>
              <a:buFont typeface="Arial"/>
              <a:buNone/>
            </a:pPr>
            <a:r>
              <a:rPr lang="en" sz="2444" b="1" dirty="0">
                <a:solidFill>
                  <a:srgbClr val="52A79B"/>
                </a:solidFill>
                <a:latin typeface="Montserrat"/>
                <a:ea typeface="Montserrat"/>
                <a:cs typeface="Montserrat"/>
                <a:sym typeface="Montserrat"/>
              </a:rPr>
              <a:t>A Brief </a:t>
            </a:r>
            <a:r>
              <a:rPr lang="en" sz="2700" b="1" dirty="0">
                <a:solidFill>
                  <a:srgbClr val="52A79B"/>
                </a:solidFill>
                <a:latin typeface="Montserrat"/>
                <a:ea typeface="Montserrat"/>
                <a:cs typeface="Montserrat"/>
                <a:sym typeface="Montserrat"/>
              </a:rPr>
              <a:t>CIOOS</a:t>
            </a:r>
            <a:r>
              <a:rPr lang="en" sz="2444" b="1" dirty="0">
                <a:solidFill>
                  <a:srgbClr val="52A79B"/>
                </a:solidFill>
                <a:latin typeface="Montserrat"/>
                <a:ea typeface="Montserrat"/>
                <a:cs typeface="Montserrat"/>
                <a:sym typeface="Montserrat"/>
              </a:rPr>
              <a:t> History</a:t>
            </a:r>
            <a:endParaRPr sz="2444" b="1" dirty="0">
              <a:solidFill>
                <a:srgbClr val="52A79B"/>
              </a:solidFill>
            </a:endParaRPr>
          </a:p>
          <a:p>
            <a:pPr marL="0" lvl="0" indent="0" algn="l" rtl="0">
              <a:spcBef>
                <a:spcPts val="0"/>
              </a:spcBef>
              <a:spcAft>
                <a:spcPts val="0"/>
              </a:spcAft>
              <a:buNone/>
            </a:pPr>
            <a:endParaRPr dirty="0">
              <a:latin typeface="Montserrat"/>
              <a:ea typeface="Montserrat"/>
              <a:cs typeface="Montserrat"/>
              <a:sym typeface="Montserrat"/>
            </a:endParaRPr>
          </a:p>
        </p:txBody>
      </p:sp>
      <p:sp>
        <p:nvSpPr>
          <p:cNvPr id="124" name="Google Shape;124;p21"/>
          <p:cNvSpPr txBox="1"/>
          <p:nvPr/>
        </p:nvSpPr>
        <p:spPr>
          <a:xfrm>
            <a:off x="509400" y="1519381"/>
            <a:ext cx="22923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Montserrat"/>
                <a:ea typeface="Montserrat"/>
                <a:cs typeface="Montserrat"/>
                <a:sym typeface="Montserrat"/>
              </a:rPr>
              <a:t>Pilot Funding</a:t>
            </a:r>
            <a:endParaRPr sz="1200" b="1">
              <a:latin typeface="Montserrat"/>
              <a:ea typeface="Montserrat"/>
              <a:cs typeface="Montserrat"/>
              <a:sym typeface="Montserrat"/>
            </a:endParaRPr>
          </a:p>
          <a:p>
            <a:pPr marL="0" lvl="0" indent="0" algn="ctr" rtl="0">
              <a:spcBef>
                <a:spcPts val="0"/>
              </a:spcBef>
              <a:spcAft>
                <a:spcPts val="0"/>
              </a:spcAft>
              <a:buNone/>
            </a:pPr>
            <a:r>
              <a:rPr lang="en" sz="1200">
                <a:latin typeface="Montserrat"/>
                <a:ea typeface="Montserrat"/>
                <a:cs typeface="Montserrat"/>
                <a:sym typeface="Montserrat"/>
              </a:rPr>
              <a:t>August 2018 - March 2020</a:t>
            </a:r>
            <a:endParaRPr sz="1200">
              <a:latin typeface="Montserrat"/>
              <a:ea typeface="Montserrat"/>
              <a:cs typeface="Montserrat"/>
              <a:sym typeface="Montserrat"/>
            </a:endParaRPr>
          </a:p>
          <a:p>
            <a:pPr marL="0" lvl="0" indent="0" algn="ctr" rtl="0">
              <a:spcBef>
                <a:spcPts val="0"/>
              </a:spcBef>
              <a:spcAft>
                <a:spcPts val="0"/>
              </a:spcAft>
              <a:buNone/>
            </a:pPr>
            <a:r>
              <a:rPr lang="en" sz="1200">
                <a:latin typeface="Montserrat"/>
                <a:ea typeface="Montserrat"/>
                <a:cs typeface="Montserrat"/>
                <a:sym typeface="Montserrat"/>
              </a:rPr>
              <a:t>Infrasturcture</a:t>
            </a:r>
            <a:endParaRPr sz="1200">
              <a:latin typeface="Montserrat"/>
              <a:ea typeface="Montserrat"/>
              <a:cs typeface="Montserrat"/>
              <a:sym typeface="Montserrat"/>
            </a:endParaRPr>
          </a:p>
          <a:p>
            <a:pPr marL="0" lvl="0" indent="0" algn="ctr" rtl="0">
              <a:spcBef>
                <a:spcPts val="0"/>
              </a:spcBef>
              <a:spcAft>
                <a:spcPts val="0"/>
              </a:spcAft>
              <a:buNone/>
            </a:pPr>
            <a:r>
              <a:rPr lang="en" sz="1200">
                <a:latin typeface="Montserrat"/>
                <a:ea typeface="Montserrat"/>
                <a:cs typeface="Montserrat"/>
                <a:sym typeface="Montserrat"/>
              </a:rPr>
              <a:t>development</a:t>
            </a:r>
            <a:endParaRPr sz="1200">
              <a:latin typeface="Montserrat"/>
              <a:ea typeface="Montserrat"/>
              <a:cs typeface="Montserrat"/>
              <a:sym typeface="Montserrat"/>
            </a:endParaRPr>
          </a:p>
        </p:txBody>
      </p:sp>
      <p:sp>
        <p:nvSpPr>
          <p:cNvPr id="125" name="Google Shape;125;p21"/>
          <p:cNvSpPr txBox="1"/>
          <p:nvPr/>
        </p:nvSpPr>
        <p:spPr>
          <a:xfrm>
            <a:off x="1514700" y="3606613"/>
            <a:ext cx="22923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Montserrat"/>
                <a:ea typeface="Montserrat"/>
                <a:cs typeface="Montserrat"/>
                <a:sym typeface="Montserrat"/>
              </a:rPr>
              <a:t>Expansion</a:t>
            </a:r>
            <a:endParaRPr sz="1200" b="1">
              <a:latin typeface="Montserrat"/>
              <a:ea typeface="Montserrat"/>
              <a:cs typeface="Montserrat"/>
              <a:sym typeface="Montserrat"/>
            </a:endParaRPr>
          </a:p>
          <a:p>
            <a:pPr marL="0" lvl="0" indent="0" algn="ctr" rtl="0">
              <a:spcBef>
                <a:spcPts val="0"/>
              </a:spcBef>
              <a:spcAft>
                <a:spcPts val="0"/>
              </a:spcAft>
              <a:buNone/>
            </a:pPr>
            <a:r>
              <a:rPr lang="en" sz="1200">
                <a:latin typeface="Montserrat"/>
                <a:ea typeface="Montserrat"/>
                <a:cs typeface="Montserrat"/>
                <a:sym typeface="Montserrat"/>
              </a:rPr>
              <a:t>March 2020 - March 2024</a:t>
            </a:r>
            <a:endParaRPr sz="1200">
              <a:latin typeface="Montserrat"/>
              <a:ea typeface="Montserrat"/>
              <a:cs typeface="Montserrat"/>
              <a:sym typeface="Montserrat"/>
            </a:endParaRPr>
          </a:p>
          <a:p>
            <a:pPr marL="0" lvl="0" indent="0" algn="ctr" rtl="0">
              <a:spcBef>
                <a:spcPts val="0"/>
              </a:spcBef>
              <a:spcAft>
                <a:spcPts val="0"/>
              </a:spcAft>
              <a:buNone/>
            </a:pPr>
            <a:r>
              <a:rPr lang="en" sz="1200">
                <a:latin typeface="Montserrat"/>
                <a:ea typeface="Montserrat"/>
                <a:cs typeface="Montserrat"/>
                <a:sym typeface="Montserrat"/>
              </a:rPr>
              <a:t>Expansion of data catalogue, visualization and data tools, targeted engagement</a:t>
            </a:r>
            <a:endParaRPr sz="1200">
              <a:latin typeface="Montserrat"/>
              <a:ea typeface="Montserrat"/>
              <a:cs typeface="Montserrat"/>
              <a:sym typeface="Montserrat"/>
            </a:endParaRPr>
          </a:p>
        </p:txBody>
      </p:sp>
      <p:pic>
        <p:nvPicPr>
          <p:cNvPr id="126" name="Google Shape;126;p21"/>
          <p:cNvPicPr preferRelativeResize="0"/>
          <p:nvPr/>
        </p:nvPicPr>
        <p:blipFill>
          <a:blip r:embed="rId3">
            <a:alphaModFix/>
          </a:blip>
          <a:stretch>
            <a:fillRect/>
          </a:stretch>
        </p:blipFill>
        <p:spPr>
          <a:xfrm>
            <a:off x="393750" y="2518363"/>
            <a:ext cx="8594253" cy="1050112"/>
          </a:xfrm>
          <a:prstGeom prst="rect">
            <a:avLst/>
          </a:prstGeom>
          <a:noFill/>
          <a:ln>
            <a:noFill/>
          </a:ln>
        </p:spPr>
      </p:pic>
      <p:sp>
        <p:nvSpPr>
          <p:cNvPr id="127" name="Google Shape;127;p21"/>
          <p:cNvSpPr txBox="1"/>
          <p:nvPr/>
        </p:nvSpPr>
        <p:spPr>
          <a:xfrm>
            <a:off x="1072500" y="2852594"/>
            <a:ext cx="622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FFFFFF"/>
                </a:solidFill>
                <a:latin typeface="Montserrat"/>
                <a:ea typeface="Montserrat"/>
                <a:cs typeface="Montserrat"/>
                <a:sym typeface="Montserrat"/>
              </a:rPr>
              <a:t>2019</a:t>
            </a:r>
            <a:endParaRPr sz="1200" b="1">
              <a:solidFill>
                <a:srgbClr val="FFFFFF"/>
              </a:solidFill>
              <a:latin typeface="Montserrat"/>
              <a:ea typeface="Montserrat"/>
              <a:cs typeface="Montserrat"/>
              <a:sym typeface="Montserrat"/>
            </a:endParaRPr>
          </a:p>
        </p:txBody>
      </p:sp>
      <p:sp>
        <p:nvSpPr>
          <p:cNvPr id="128" name="Google Shape;128;p21"/>
          <p:cNvSpPr txBox="1"/>
          <p:nvPr/>
        </p:nvSpPr>
        <p:spPr>
          <a:xfrm>
            <a:off x="1876325" y="2852594"/>
            <a:ext cx="579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FFFFFF"/>
                </a:solidFill>
                <a:latin typeface="Montserrat"/>
                <a:ea typeface="Montserrat"/>
                <a:cs typeface="Montserrat"/>
                <a:sym typeface="Montserrat"/>
              </a:rPr>
              <a:t>2020</a:t>
            </a:r>
            <a:endParaRPr sz="1200" b="1">
              <a:solidFill>
                <a:srgbClr val="FFFFFF"/>
              </a:solidFill>
              <a:latin typeface="Montserrat"/>
              <a:ea typeface="Montserrat"/>
              <a:cs typeface="Montserrat"/>
              <a:sym typeface="Montserrat"/>
            </a:endParaRPr>
          </a:p>
        </p:txBody>
      </p:sp>
      <p:sp>
        <p:nvSpPr>
          <p:cNvPr id="129" name="Google Shape;129;p21"/>
          <p:cNvSpPr txBox="1"/>
          <p:nvPr/>
        </p:nvSpPr>
        <p:spPr>
          <a:xfrm>
            <a:off x="5456825" y="3624300"/>
            <a:ext cx="24879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CA" sz="1200" b="1" dirty="0">
                <a:latin typeface="Montserrat"/>
                <a:ea typeface="Montserrat"/>
                <a:cs typeface="Montserrat"/>
                <a:sym typeface="Montserrat"/>
              </a:rPr>
              <a:t>Reorganization</a:t>
            </a:r>
            <a:endParaRPr sz="1200" b="1" dirty="0">
              <a:latin typeface="Montserrat"/>
              <a:ea typeface="Montserrat"/>
              <a:cs typeface="Montserrat"/>
              <a:sym typeface="Montserrat"/>
            </a:endParaRPr>
          </a:p>
          <a:p>
            <a:pPr marL="0" lvl="0" indent="0" algn="ctr" rtl="0">
              <a:spcBef>
                <a:spcPts val="0"/>
              </a:spcBef>
              <a:spcAft>
                <a:spcPts val="0"/>
              </a:spcAft>
              <a:buNone/>
            </a:pPr>
            <a:r>
              <a:rPr lang="en" sz="1200" dirty="0">
                <a:latin typeface="Montserrat"/>
                <a:ea typeface="Montserrat"/>
                <a:cs typeface="Montserrat"/>
                <a:sym typeface="Montserrat"/>
              </a:rPr>
              <a:t>April 2024 - ...</a:t>
            </a:r>
            <a:endParaRPr sz="1200" dirty="0">
              <a:latin typeface="Montserrat"/>
              <a:ea typeface="Montserrat"/>
              <a:cs typeface="Montserrat"/>
              <a:sym typeface="Montserrat"/>
            </a:endParaRPr>
          </a:p>
          <a:p>
            <a:pPr marL="0" lvl="0" indent="0" algn="ctr" rtl="0">
              <a:spcBef>
                <a:spcPts val="0"/>
              </a:spcBef>
              <a:spcAft>
                <a:spcPts val="0"/>
              </a:spcAft>
              <a:buNone/>
            </a:pPr>
            <a:r>
              <a:rPr lang="en" sz="1200" dirty="0">
                <a:latin typeface="Montserrat"/>
                <a:ea typeface="Montserrat"/>
                <a:cs typeface="Montserrat"/>
                <a:sym typeface="Montserrat"/>
              </a:rPr>
              <a:t>Centralized management, continued integration</a:t>
            </a:r>
            <a:endParaRPr sz="1200" dirty="0">
              <a:latin typeface="Montserrat"/>
              <a:ea typeface="Montserrat"/>
              <a:cs typeface="Montserrat"/>
              <a:sym typeface="Montserrat"/>
            </a:endParaRPr>
          </a:p>
        </p:txBody>
      </p:sp>
      <p:sp>
        <p:nvSpPr>
          <p:cNvPr id="130" name="Google Shape;130;p21"/>
          <p:cNvSpPr txBox="1"/>
          <p:nvPr/>
        </p:nvSpPr>
        <p:spPr>
          <a:xfrm>
            <a:off x="3020825" y="2852594"/>
            <a:ext cx="579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FFFFFF"/>
                </a:solidFill>
                <a:latin typeface="Montserrat"/>
                <a:ea typeface="Montserrat"/>
                <a:cs typeface="Montserrat"/>
                <a:sym typeface="Montserrat"/>
              </a:rPr>
              <a:t>2021</a:t>
            </a:r>
            <a:endParaRPr sz="1200" b="1">
              <a:solidFill>
                <a:srgbClr val="FFFFFF"/>
              </a:solidFill>
              <a:latin typeface="Montserrat"/>
              <a:ea typeface="Montserrat"/>
              <a:cs typeface="Montserrat"/>
              <a:sym typeface="Montserrat"/>
            </a:endParaRPr>
          </a:p>
        </p:txBody>
      </p:sp>
      <p:sp>
        <p:nvSpPr>
          <p:cNvPr id="131" name="Google Shape;131;p21"/>
          <p:cNvSpPr txBox="1"/>
          <p:nvPr/>
        </p:nvSpPr>
        <p:spPr>
          <a:xfrm>
            <a:off x="4836550" y="1426981"/>
            <a:ext cx="17511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Montserrat"/>
                <a:ea typeface="Montserrat"/>
                <a:cs typeface="Montserrat"/>
                <a:sym typeface="Montserrat"/>
              </a:rPr>
              <a:t>GOOS RA</a:t>
            </a:r>
            <a:endParaRPr sz="1200" b="1">
              <a:latin typeface="Montserrat"/>
              <a:ea typeface="Montserrat"/>
              <a:cs typeface="Montserrat"/>
              <a:sym typeface="Montserrat"/>
            </a:endParaRPr>
          </a:p>
          <a:p>
            <a:pPr marL="0" lvl="0" indent="0" algn="ctr" rtl="0">
              <a:spcBef>
                <a:spcPts val="0"/>
              </a:spcBef>
              <a:spcAft>
                <a:spcPts val="0"/>
              </a:spcAft>
              <a:buNone/>
            </a:pPr>
            <a:r>
              <a:rPr lang="en" sz="1200">
                <a:latin typeface="Montserrat"/>
                <a:ea typeface="Montserrat"/>
                <a:cs typeface="Montserrat"/>
                <a:sym typeface="Montserrat"/>
              </a:rPr>
              <a:t>June 2023</a:t>
            </a:r>
            <a:endParaRPr sz="1200">
              <a:latin typeface="Montserrat"/>
              <a:ea typeface="Montserrat"/>
              <a:cs typeface="Montserrat"/>
              <a:sym typeface="Montserrat"/>
            </a:endParaRPr>
          </a:p>
          <a:p>
            <a:pPr marL="0" lvl="0" indent="0" algn="ctr" rtl="0">
              <a:spcBef>
                <a:spcPts val="0"/>
              </a:spcBef>
              <a:spcAft>
                <a:spcPts val="0"/>
              </a:spcAft>
              <a:buNone/>
            </a:pPr>
            <a:r>
              <a:rPr lang="en" sz="1200">
                <a:latin typeface="Montserrat"/>
                <a:ea typeface="Montserrat"/>
                <a:cs typeface="Montserrat"/>
                <a:sym typeface="Montserrat"/>
              </a:rPr>
              <a:t>CIOOS is recognized as a GOOS Regional Alliance</a:t>
            </a:r>
            <a:endParaRPr sz="1200">
              <a:latin typeface="Montserrat"/>
              <a:ea typeface="Montserrat"/>
              <a:cs typeface="Montserrat"/>
              <a:sym typeface="Montserrat"/>
            </a:endParaRPr>
          </a:p>
        </p:txBody>
      </p:sp>
      <p:sp>
        <p:nvSpPr>
          <p:cNvPr id="132" name="Google Shape;132;p21"/>
          <p:cNvSpPr txBox="1"/>
          <p:nvPr/>
        </p:nvSpPr>
        <p:spPr>
          <a:xfrm>
            <a:off x="3863550" y="2852594"/>
            <a:ext cx="579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FFFFFF"/>
                </a:solidFill>
                <a:latin typeface="Montserrat"/>
                <a:ea typeface="Montserrat"/>
                <a:cs typeface="Montserrat"/>
                <a:sym typeface="Montserrat"/>
              </a:rPr>
              <a:t>2022</a:t>
            </a:r>
            <a:endParaRPr sz="1200" b="1">
              <a:solidFill>
                <a:srgbClr val="FFFFFF"/>
              </a:solidFill>
              <a:latin typeface="Montserrat"/>
              <a:ea typeface="Montserrat"/>
              <a:cs typeface="Montserrat"/>
              <a:sym typeface="Montserrat"/>
            </a:endParaRPr>
          </a:p>
        </p:txBody>
      </p:sp>
      <p:sp>
        <p:nvSpPr>
          <p:cNvPr id="133" name="Google Shape;133;p21"/>
          <p:cNvSpPr txBox="1"/>
          <p:nvPr/>
        </p:nvSpPr>
        <p:spPr>
          <a:xfrm>
            <a:off x="4943850" y="2852594"/>
            <a:ext cx="579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52A79B"/>
                </a:solidFill>
                <a:latin typeface="Montserrat"/>
                <a:ea typeface="Montserrat"/>
                <a:cs typeface="Montserrat"/>
                <a:sym typeface="Montserrat"/>
              </a:rPr>
              <a:t>2023</a:t>
            </a:r>
            <a:endParaRPr sz="1200" b="1">
              <a:solidFill>
                <a:srgbClr val="52A79B"/>
              </a:solidFill>
              <a:latin typeface="Montserrat"/>
              <a:ea typeface="Montserrat"/>
              <a:cs typeface="Montserrat"/>
              <a:sym typeface="Montserrat"/>
            </a:endParaRPr>
          </a:p>
        </p:txBody>
      </p:sp>
      <p:sp>
        <p:nvSpPr>
          <p:cNvPr id="134" name="Google Shape;134;p21"/>
          <p:cNvSpPr txBox="1"/>
          <p:nvPr/>
        </p:nvSpPr>
        <p:spPr>
          <a:xfrm>
            <a:off x="5850775" y="2852594"/>
            <a:ext cx="579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52A79B"/>
                </a:solidFill>
                <a:latin typeface="Montserrat"/>
                <a:ea typeface="Montserrat"/>
                <a:cs typeface="Montserrat"/>
                <a:sym typeface="Montserrat"/>
              </a:rPr>
              <a:t>2024</a:t>
            </a:r>
            <a:endParaRPr sz="1200" b="1">
              <a:solidFill>
                <a:srgbClr val="52A79B"/>
              </a:solidFill>
              <a:latin typeface="Montserrat"/>
              <a:ea typeface="Montserrat"/>
              <a:cs typeface="Montserrat"/>
              <a:sym typeface="Montserrat"/>
            </a:endParaRPr>
          </a:p>
        </p:txBody>
      </p:sp>
      <p:sp>
        <p:nvSpPr>
          <p:cNvPr id="135" name="Google Shape;135;p21"/>
          <p:cNvSpPr txBox="1"/>
          <p:nvPr/>
        </p:nvSpPr>
        <p:spPr>
          <a:xfrm>
            <a:off x="6948800" y="2852594"/>
            <a:ext cx="579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52A79B"/>
                </a:solidFill>
                <a:latin typeface="Montserrat"/>
                <a:ea typeface="Montserrat"/>
                <a:cs typeface="Montserrat"/>
                <a:sym typeface="Montserrat"/>
              </a:rPr>
              <a:t>2025</a:t>
            </a:r>
            <a:endParaRPr sz="1200" b="1">
              <a:solidFill>
                <a:srgbClr val="52A79B"/>
              </a:solidFill>
              <a:latin typeface="Montserrat"/>
              <a:ea typeface="Montserrat"/>
              <a:cs typeface="Montserrat"/>
              <a:sym typeface="Montserrat"/>
            </a:endParaRPr>
          </a:p>
        </p:txBody>
      </p:sp>
      <p:sp>
        <p:nvSpPr>
          <p:cNvPr id="136" name="Google Shape;136;p21"/>
          <p:cNvSpPr txBox="1"/>
          <p:nvPr/>
        </p:nvSpPr>
        <p:spPr>
          <a:xfrm>
            <a:off x="2820900" y="1426981"/>
            <a:ext cx="17511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Montserrat"/>
                <a:ea typeface="Montserrat"/>
                <a:cs typeface="Montserrat"/>
                <a:sym typeface="Montserrat"/>
              </a:rPr>
              <a:t>Strategic Plan</a:t>
            </a:r>
            <a:endParaRPr sz="1200" b="1">
              <a:latin typeface="Montserrat"/>
              <a:ea typeface="Montserrat"/>
              <a:cs typeface="Montserrat"/>
              <a:sym typeface="Montserrat"/>
            </a:endParaRPr>
          </a:p>
          <a:p>
            <a:pPr marL="0" lvl="0" indent="0" algn="ctr" rtl="0">
              <a:spcBef>
                <a:spcPts val="0"/>
              </a:spcBef>
              <a:spcAft>
                <a:spcPts val="0"/>
              </a:spcAft>
              <a:buNone/>
            </a:pPr>
            <a:r>
              <a:rPr lang="en" sz="1200">
                <a:latin typeface="Montserrat"/>
                <a:ea typeface="Montserrat"/>
                <a:cs typeface="Montserrat"/>
                <a:sym typeface="Montserrat"/>
              </a:rPr>
              <a:t>2021 - 2026</a:t>
            </a:r>
            <a:endParaRPr sz="1200">
              <a:latin typeface="Montserrat"/>
              <a:ea typeface="Montserrat"/>
              <a:cs typeface="Montserrat"/>
              <a:sym typeface="Montserrat"/>
            </a:endParaRPr>
          </a:p>
          <a:p>
            <a:pPr marL="0" lvl="0" indent="0" algn="ctr" rtl="0">
              <a:spcBef>
                <a:spcPts val="0"/>
              </a:spcBef>
              <a:spcAft>
                <a:spcPts val="0"/>
              </a:spcAft>
              <a:buNone/>
            </a:pPr>
            <a:r>
              <a:rPr lang="en" sz="1200">
                <a:latin typeface="Montserrat"/>
                <a:ea typeface="Montserrat"/>
                <a:cs typeface="Montserrat"/>
                <a:sym typeface="Montserrat"/>
              </a:rPr>
              <a:t>Targeting: Partnerships, Data, Tools, Models</a:t>
            </a:r>
            <a:endParaRPr sz="1200">
              <a:latin typeface="Montserrat"/>
              <a:ea typeface="Montserrat"/>
              <a:cs typeface="Montserrat"/>
              <a:sym typeface="Montserrat"/>
            </a:endParaRPr>
          </a:p>
        </p:txBody>
      </p:sp>
      <p:sp>
        <p:nvSpPr>
          <p:cNvPr id="137" name="Google Shape;137;p21"/>
          <p:cNvSpPr txBox="1"/>
          <p:nvPr/>
        </p:nvSpPr>
        <p:spPr>
          <a:xfrm>
            <a:off x="7813625" y="2852594"/>
            <a:ext cx="579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52A79B"/>
                </a:solidFill>
                <a:latin typeface="Montserrat"/>
                <a:ea typeface="Montserrat"/>
                <a:cs typeface="Montserrat"/>
                <a:sym typeface="Montserrat"/>
              </a:rPr>
              <a:t>2026</a:t>
            </a:r>
            <a:endParaRPr sz="1200" b="1">
              <a:solidFill>
                <a:srgbClr val="52A79B"/>
              </a:solidFill>
              <a:latin typeface="Montserrat"/>
              <a:ea typeface="Montserrat"/>
              <a:cs typeface="Montserrat"/>
              <a:sym typeface="Montserrat"/>
            </a:endParaRPr>
          </a:p>
        </p:txBody>
      </p:sp>
      <p:sp>
        <p:nvSpPr>
          <p:cNvPr id="2" name="Google Shape;129;p21">
            <a:extLst>
              <a:ext uri="{FF2B5EF4-FFF2-40B4-BE49-F238E27FC236}">
                <a16:creationId xmlns:a16="http://schemas.microsoft.com/office/drawing/2014/main" id="{42D06C05-DBA2-099B-AA9A-DAF2FE9CF4E9}"/>
              </a:ext>
            </a:extLst>
          </p:cNvPr>
          <p:cNvSpPr txBox="1"/>
          <p:nvPr/>
        </p:nvSpPr>
        <p:spPr>
          <a:xfrm>
            <a:off x="6404241" y="1485069"/>
            <a:ext cx="2487900"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CA" sz="1200" b="1" dirty="0">
                <a:latin typeface="Montserrat"/>
                <a:ea typeface="Montserrat"/>
                <a:cs typeface="Montserrat"/>
                <a:sym typeface="Montserrat"/>
              </a:rPr>
              <a:t>Coordinating Office</a:t>
            </a:r>
            <a:endParaRPr sz="1200" b="1" dirty="0">
              <a:latin typeface="Montserrat"/>
              <a:ea typeface="Montserrat"/>
              <a:cs typeface="Montserrat"/>
              <a:sym typeface="Montserrat"/>
            </a:endParaRPr>
          </a:p>
          <a:p>
            <a:pPr marL="0" lvl="0" indent="0" algn="ctr" rtl="0">
              <a:spcBef>
                <a:spcPts val="0"/>
              </a:spcBef>
              <a:spcAft>
                <a:spcPts val="0"/>
              </a:spcAft>
              <a:buNone/>
            </a:pPr>
            <a:r>
              <a:rPr lang="en" sz="1200" dirty="0">
                <a:latin typeface="Montserrat"/>
                <a:ea typeface="Montserrat"/>
                <a:cs typeface="Montserrat"/>
                <a:sym typeface="Montserrat"/>
              </a:rPr>
              <a:t>April 2025  .... more national integration</a:t>
            </a:r>
            <a:endParaRPr sz="1200" dirty="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26"/>
          <p:cNvPicPr preferRelativeResize="0"/>
          <p:nvPr/>
        </p:nvPicPr>
        <p:blipFill rotWithShape="1">
          <a:blip r:embed="rId3">
            <a:alphaModFix/>
          </a:blip>
          <a:srcRect t="6086" b="560"/>
          <a:stretch/>
        </p:blipFill>
        <p:spPr>
          <a:xfrm>
            <a:off x="0" y="0"/>
            <a:ext cx="9144003" cy="5143500"/>
          </a:xfrm>
          <a:prstGeom prst="rect">
            <a:avLst/>
          </a:prstGeom>
          <a:noFill/>
          <a:ln>
            <a:noFill/>
          </a:ln>
        </p:spPr>
      </p:pic>
      <p:sp>
        <p:nvSpPr>
          <p:cNvPr id="217" name="Google Shape;217;p26"/>
          <p:cNvSpPr txBox="1">
            <a:spLocks noGrp="1"/>
          </p:cNvSpPr>
          <p:nvPr>
            <p:ph type="title"/>
          </p:nvPr>
        </p:nvSpPr>
        <p:spPr>
          <a:xfrm>
            <a:off x="454100" y="474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solidFill>
                  <a:schemeClr val="lt1"/>
                </a:solidFill>
                <a:latin typeface="Montserrat"/>
                <a:ea typeface="Montserrat"/>
                <a:cs typeface="Montserrat"/>
                <a:sym typeface="Montserrat"/>
              </a:rPr>
              <a:t>How are we doing?</a:t>
            </a:r>
            <a:endParaRPr b="1" dirty="0">
              <a:solidFill>
                <a:schemeClr val="lt1"/>
              </a:solidFill>
              <a:latin typeface="Montserrat"/>
              <a:ea typeface="Montserrat"/>
              <a:cs typeface="Montserrat"/>
              <a:sym typeface="Montserrat"/>
            </a:endParaRPr>
          </a:p>
        </p:txBody>
      </p:sp>
      <p:sp>
        <p:nvSpPr>
          <p:cNvPr id="218" name="Google Shape;218;p26"/>
          <p:cNvSpPr txBox="1">
            <a:spLocks noGrp="1"/>
          </p:cNvSpPr>
          <p:nvPr>
            <p:ph type="body" idx="1"/>
          </p:nvPr>
        </p:nvSpPr>
        <p:spPr>
          <a:xfrm>
            <a:off x="454100" y="1361050"/>
            <a:ext cx="4156200" cy="31821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rmAutofit lnSpcReduction="10000"/>
          </a:bodyPr>
          <a:lstStyle/>
          <a:p>
            <a:pPr marL="457200" lvl="0" indent="-323850" algn="l" rtl="0">
              <a:spcBef>
                <a:spcPts val="1000"/>
              </a:spcBef>
              <a:spcAft>
                <a:spcPts val="0"/>
              </a:spcAft>
              <a:buClr>
                <a:srgbClr val="FFFFFF"/>
              </a:buClr>
              <a:buSzPts val="1500"/>
              <a:buFont typeface="Montserrat Medium"/>
              <a:buChar char="●"/>
            </a:pPr>
            <a:r>
              <a:rPr lang="en" sz="1500" dirty="0">
                <a:solidFill>
                  <a:srgbClr val="FFFFFF"/>
                </a:solidFill>
                <a:latin typeface="Montserrat Medium"/>
                <a:ea typeface="Montserrat Medium"/>
                <a:cs typeface="Montserrat Medium"/>
                <a:sym typeface="Montserrat Medium"/>
              </a:rPr>
              <a:t>3566 datasets* (+1796 since 2023 + &gt; 1000 just this year)</a:t>
            </a:r>
            <a:endParaRPr sz="1500" dirty="0">
              <a:solidFill>
                <a:srgbClr val="FFFFFF"/>
              </a:solidFill>
              <a:latin typeface="Montserrat Medium"/>
              <a:ea typeface="Montserrat Medium"/>
              <a:cs typeface="Montserrat Medium"/>
              <a:sym typeface="Montserrat Medium"/>
            </a:endParaRPr>
          </a:p>
          <a:p>
            <a:pPr marL="457200" lvl="0" indent="-323850" algn="l" rtl="0">
              <a:spcBef>
                <a:spcPts val="2000"/>
              </a:spcBef>
              <a:spcAft>
                <a:spcPts val="0"/>
              </a:spcAft>
              <a:buClr>
                <a:srgbClr val="FFFFFF"/>
              </a:buClr>
              <a:buSzPts val="1500"/>
              <a:buFont typeface="Montserrat Medium"/>
              <a:buChar char="●"/>
            </a:pPr>
            <a:r>
              <a:rPr lang="en" sz="1500" dirty="0">
                <a:solidFill>
                  <a:srgbClr val="FFFFFF"/>
                </a:solidFill>
                <a:latin typeface="Montserrat Medium"/>
                <a:ea typeface="Montserrat Medium"/>
                <a:cs typeface="Montserrat Medium"/>
                <a:sym typeface="Montserrat Medium"/>
              </a:rPr>
              <a:t>100+ partner organizations</a:t>
            </a:r>
            <a:endParaRPr sz="1500" dirty="0">
              <a:solidFill>
                <a:srgbClr val="FFFFFF"/>
              </a:solidFill>
              <a:latin typeface="Montserrat Medium"/>
              <a:ea typeface="Montserrat Medium"/>
              <a:cs typeface="Montserrat Medium"/>
              <a:sym typeface="Montserrat Medium"/>
            </a:endParaRPr>
          </a:p>
          <a:p>
            <a:pPr marL="457200" lvl="0" indent="-323850" algn="l" rtl="0">
              <a:spcBef>
                <a:spcPts val="2000"/>
              </a:spcBef>
              <a:spcAft>
                <a:spcPts val="0"/>
              </a:spcAft>
              <a:buClr>
                <a:srgbClr val="FFFFFF"/>
              </a:buClr>
              <a:buSzPts val="1500"/>
              <a:buFont typeface="Montserrat Medium"/>
              <a:buChar char="●"/>
            </a:pPr>
            <a:r>
              <a:rPr lang="en" sz="1500" dirty="0">
                <a:solidFill>
                  <a:srgbClr val="FFFFFF"/>
                </a:solidFill>
                <a:latin typeface="Montserrat Medium"/>
                <a:ea typeface="Montserrat Medium"/>
                <a:cs typeface="Montserrat Medium"/>
                <a:sym typeface="Montserrat Medium"/>
              </a:rPr>
              <a:t>24 data applications (+3) </a:t>
            </a:r>
            <a:endParaRPr sz="1500" dirty="0">
              <a:solidFill>
                <a:srgbClr val="FFFFFF"/>
              </a:solidFill>
              <a:latin typeface="Montserrat Medium"/>
              <a:ea typeface="Montserrat Medium"/>
              <a:cs typeface="Montserrat Medium"/>
              <a:sym typeface="Montserrat Medium"/>
            </a:endParaRPr>
          </a:p>
          <a:p>
            <a:pPr marL="457200" lvl="0" indent="-323850" algn="l" rtl="0">
              <a:spcBef>
                <a:spcPts val="2000"/>
              </a:spcBef>
              <a:spcAft>
                <a:spcPts val="0"/>
              </a:spcAft>
              <a:buClr>
                <a:srgbClr val="FFFFFF"/>
              </a:buClr>
              <a:buSzPts val="1500"/>
              <a:buFont typeface="Montserrat Medium"/>
              <a:buChar char="●"/>
            </a:pPr>
            <a:r>
              <a:rPr lang="en" sz="1500" dirty="0">
                <a:solidFill>
                  <a:srgbClr val="FFFFFF"/>
                </a:solidFill>
                <a:latin typeface="Montserrat Medium"/>
                <a:ea typeface="Montserrat Medium"/>
                <a:cs typeface="Montserrat Medium"/>
                <a:sym typeface="Montserrat Medium"/>
              </a:rPr>
              <a:t>EOVs in alignment with GOOS</a:t>
            </a:r>
            <a:endParaRPr sz="1500" dirty="0">
              <a:solidFill>
                <a:srgbClr val="FFFFFF"/>
              </a:solidFill>
              <a:latin typeface="Montserrat Medium"/>
              <a:ea typeface="Montserrat Medium"/>
              <a:cs typeface="Montserrat Medium"/>
              <a:sym typeface="Montserrat Medium"/>
            </a:endParaRPr>
          </a:p>
          <a:p>
            <a:pPr marL="914400" lvl="1" indent="-323850" algn="l" rtl="0">
              <a:spcBef>
                <a:spcPts val="2000"/>
              </a:spcBef>
              <a:spcAft>
                <a:spcPts val="1000"/>
              </a:spcAft>
              <a:buClr>
                <a:srgbClr val="FFFFFF"/>
              </a:buClr>
              <a:buSzPts val="1500"/>
              <a:buFont typeface="Montserrat Medium"/>
              <a:buChar char="○"/>
            </a:pPr>
            <a:r>
              <a:rPr lang="en" sz="1500" dirty="0">
                <a:solidFill>
                  <a:srgbClr val="FFFFFF"/>
                </a:solidFill>
                <a:latin typeface="Montserrat Medium"/>
                <a:ea typeface="Montserrat Medium"/>
                <a:cs typeface="Montserrat Medium"/>
                <a:sym typeface="Montserrat Medium"/>
              </a:rPr>
              <a:t>Integrating biological + model data</a:t>
            </a:r>
            <a:endParaRPr sz="1500" dirty="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7"/>
          <p:cNvSpPr txBox="1"/>
          <p:nvPr/>
        </p:nvSpPr>
        <p:spPr>
          <a:xfrm>
            <a:off x="457149" y="328863"/>
            <a:ext cx="4323049" cy="79311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500" b="1" dirty="0">
                <a:solidFill>
                  <a:srgbClr val="52A79B"/>
                </a:solidFill>
                <a:latin typeface="Montserrat"/>
                <a:ea typeface="Montserrat"/>
                <a:cs typeface="Montserrat"/>
                <a:sym typeface="Montserrat"/>
              </a:rPr>
              <a:t>NEW Data!</a:t>
            </a:r>
            <a:endParaRPr sz="2500" b="1" dirty="0">
              <a:solidFill>
                <a:srgbClr val="52A79B"/>
              </a:solidFill>
            </a:endParaRPr>
          </a:p>
        </p:txBody>
      </p:sp>
      <p:pic>
        <p:nvPicPr>
          <p:cNvPr id="224" name="Google Shape;224;p27"/>
          <p:cNvPicPr preferRelativeResize="0"/>
          <p:nvPr/>
        </p:nvPicPr>
        <p:blipFill rotWithShape="1">
          <a:blip r:embed="rId3">
            <a:alphaModFix/>
          </a:blip>
          <a:srcRect l="17069" t="18601" r="14708" b="8734"/>
          <a:stretch/>
        </p:blipFill>
        <p:spPr>
          <a:xfrm>
            <a:off x="5207459" y="455375"/>
            <a:ext cx="3387128" cy="2696806"/>
          </a:xfrm>
          <a:prstGeom prst="roundRect">
            <a:avLst>
              <a:gd name="adj" fmla="val 16667"/>
            </a:avLst>
          </a:prstGeom>
          <a:noFill/>
          <a:ln>
            <a:noFill/>
          </a:ln>
        </p:spPr>
      </p:pic>
      <p:cxnSp>
        <p:nvCxnSpPr>
          <p:cNvPr id="225" name="Google Shape;225;p27"/>
          <p:cNvCxnSpPr/>
          <p:nvPr/>
        </p:nvCxnSpPr>
        <p:spPr>
          <a:xfrm flipH="1">
            <a:off x="4260148" y="1058913"/>
            <a:ext cx="14100" cy="3438600"/>
          </a:xfrm>
          <a:prstGeom prst="straightConnector1">
            <a:avLst/>
          </a:prstGeom>
          <a:noFill/>
          <a:ln w="9525" cap="flat" cmpd="sng">
            <a:solidFill>
              <a:srgbClr val="52A79B"/>
            </a:solidFill>
            <a:prstDash val="solid"/>
            <a:round/>
            <a:headEnd type="none" w="med" len="med"/>
            <a:tailEnd type="none" w="med" len="med"/>
          </a:ln>
        </p:spPr>
      </p:cxnSp>
      <p:grpSp>
        <p:nvGrpSpPr>
          <p:cNvPr id="226" name="Google Shape;226;p27"/>
          <p:cNvGrpSpPr/>
          <p:nvPr/>
        </p:nvGrpSpPr>
        <p:grpSpPr>
          <a:xfrm>
            <a:off x="396363" y="1099533"/>
            <a:ext cx="3498300" cy="343500"/>
            <a:chOff x="2386838" y="2141118"/>
            <a:chExt cx="3498300" cy="343500"/>
          </a:xfrm>
        </p:grpSpPr>
        <p:sp>
          <p:nvSpPr>
            <p:cNvPr id="227" name="Google Shape;227;p27"/>
            <p:cNvSpPr/>
            <p:nvPr/>
          </p:nvSpPr>
          <p:spPr>
            <a:xfrm>
              <a:off x="2386838" y="2141118"/>
              <a:ext cx="3498300" cy="3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8" name="Google Shape;228;p27"/>
            <p:cNvPicPr preferRelativeResize="0"/>
            <p:nvPr/>
          </p:nvPicPr>
          <p:blipFill rotWithShape="1">
            <a:blip r:embed="rId4">
              <a:alphaModFix/>
            </a:blip>
            <a:srcRect/>
            <a:stretch/>
          </p:blipFill>
          <p:spPr>
            <a:xfrm>
              <a:off x="2434513" y="2169893"/>
              <a:ext cx="3402950" cy="285950"/>
            </a:xfrm>
            <a:prstGeom prst="rect">
              <a:avLst/>
            </a:prstGeom>
            <a:noFill/>
            <a:ln>
              <a:noFill/>
            </a:ln>
          </p:spPr>
        </p:pic>
      </p:grpSp>
      <p:pic>
        <p:nvPicPr>
          <p:cNvPr id="229" name="Google Shape;229;p27"/>
          <p:cNvPicPr preferRelativeResize="0"/>
          <p:nvPr/>
        </p:nvPicPr>
        <p:blipFill>
          <a:blip r:embed="rId5">
            <a:alphaModFix/>
          </a:blip>
          <a:stretch>
            <a:fillRect/>
          </a:stretch>
        </p:blipFill>
        <p:spPr>
          <a:xfrm>
            <a:off x="1193025" y="2673343"/>
            <a:ext cx="1905000" cy="514350"/>
          </a:xfrm>
          <a:prstGeom prst="rect">
            <a:avLst/>
          </a:prstGeom>
          <a:noFill/>
          <a:ln>
            <a:noFill/>
          </a:ln>
        </p:spPr>
      </p:pic>
      <p:grpSp>
        <p:nvGrpSpPr>
          <p:cNvPr id="230" name="Google Shape;230;p27"/>
          <p:cNvGrpSpPr/>
          <p:nvPr/>
        </p:nvGrpSpPr>
        <p:grpSpPr>
          <a:xfrm>
            <a:off x="1163825" y="3419225"/>
            <a:ext cx="1963400" cy="1607726"/>
            <a:chOff x="1590200" y="3419225"/>
            <a:chExt cx="1963400" cy="1607726"/>
          </a:xfrm>
        </p:grpSpPr>
        <p:pic>
          <p:nvPicPr>
            <p:cNvPr id="231" name="Google Shape;231;p27"/>
            <p:cNvPicPr preferRelativeResize="0"/>
            <p:nvPr/>
          </p:nvPicPr>
          <p:blipFill>
            <a:blip r:embed="rId6">
              <a:alphaModFix/>
            </a:blip>
            <a:stretch>
              <a:fillRect/>
            </a:stretch>
          </p:blipFill>
          <p:spPr>
            <a:xfrm>
              <a:off x="1590200" y="3419225"/>
              <a:ext cx="1507824" cy="1607726"/>
            </a:xfrm>
            <a:prstGeom prst="rect">
              <a:avLst/>
            </a:prstGeom>
            <a:noFill/>
            <a:ln>
              <a:noFill/>
            </a:ln>
          </p:spPr>
        </p:pic>
        <p:pic>
          <p:nvPicPr>
            <p:cNvPr id="232" name="Google Shape;232;p27"/>
            <p:cNvPicPr preferRelativeResize="0"/>
            <p:nvPr/>
          </p:nvPicPr>
          <p:blipFill>
            <a:blip r:embed="rId7">
              <a:alphaModFix/>
            </a:blip>
            <a:stretch>
              <a:fillRect/>
            </a:stretch>
          </p:blipFill>
          <p:spPr>
            <a:xfrm>
              <a:off x="2551863" y="4360350"/>
              <a:ext cx="1001737" cy="666600"/>
            </a:xfrm>
            <a:prstGeom prst="rect">
              <a:avLst/>
            </a:prstGeom>
            <a:noFill/>
            <a:ln>
              <a:noFill/>
            </a:ln>
          </p:spPr>
        </p:pic>
      </p:grpSp>
      <p:sp>
        <p:nvSpPr>
          <p:cNvPr id="233" name="Google Shape;233;p27"/>
          <p:cNvSpPr txBox="1"/>
          <p:nvPr/>
        </p:nvSpPr>
        <p:spPr>
          <a:xfrm>
            <a:off x="459625" y="1417625"/>
            <a:ext cx="2796900" cy="10242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1"/>
              </a:buClr>
              <a:buSzPts val="1400"/>
              <a:buFont typeface="Montserrat Light"/>
              <a:buChar char="●"/>
            </a:pPr>
            <a:r>
              <a:rPr lang="en" dirty="0">
                <a:solidFill>
                  <a:schemeClr val="dk1"/>
                </a:solidFill>
                <a:latin typeface="Montserrat Light"/>
                <a:ea typeface="Montserrat Light"/>
                <a:cs typeface="Montserrat Light"/>
                <a:sym typeface="Montserrat Light"/>
              </a:rPr>
              <a:t>AZMP + AZOMP</a:t>
            </a:r>
            <a:endParaRPr dirty="0">
              <a:solidFill>
                <a:schemeClr val="dk1"/>
              </a:solidFill>
              <a:latin typeface="Montserrat Light"/>
              <a:ea typeface="Montserrat Light"/>
              <a:cs typeface="Montserrat Light"/>
              <a:sym typeface="Montserrat Light"/>
            </a:endParaRPr>
          </a:p>
          <a:p>
            <a:pPr marL="457200" lvl="0" indent="-317500" algn="l" rtl="0">
              <a:lnSpc>
                <a:spcPct val="115000"/>
              </a:lnSpc>
              <a:spcBef>
                <a:spcPts val="1000"/>
              </a:spcBef>
              <a:spcAft>
                <a:spcPts val="1000"/>
              </a:spcAft>
              <a:buClr>
                <a:schemeClr val="dk1"/>
              </a:buClr>
              <a:buSzPts val="1400"/>
              <a:buFont typeface="Montserrat Light"/>
              <a:buChar char="●"/>
            </a:pPr>
            <a:r>
              <a:rPr lang="en" dirty="0">
                <a:solidFill>
                  <a:schemeClr val="dk1"/>
                </a:solidFill>
                <a:latin typeface="Montserrat Light"/>
                <a:ea typeface="Montserrat Light"/>
                <a:cs typeface="Montserrat Light"/>
                <a:sym typeface="Montserrat Light"/>
              </a:rPr>
              <a:t>Oceanographic Data Management System  </a:t>
            </a:r>
            <a:endParaRPr sz="1200" dirty="0">
              <a:solidFill>
                <a:schemeClr val="dk1"/>
              </a:solidFill>
              <a:latin typeface="Montserrat Light"/>
              <a:ea typeface="Montserrat Light"/>
              <a:cs typeface="Montserrat Light"/>
              <a:sym typeface="Montserrat Light"/>
            </a:endParaRPr>
          </a:p>
        </p:txBody>
      </p:sp>
      <p:sp>
        <p:nvSpPr>
          <p:cNvPr id="2" name="Google Shape;233;p27">
            <a:extLst>
              <a:ext uri="{FF2B5EF4-FFF2-40B4-BE49-F238E27FC236}">
                <a16:creationId xmlns:a16="http://schemas.microsoft.com/office/drawing/2014/main" id="{EAFCCC68-B2F1-6594-F14C-FDF584F0B2A7}"/>
              </a:ext>
            </a:extLst>
          </p:cNvPr>
          <p:cNvSpPr txBox="1"/>
          <p:nvPr/>
        </p:nvSpPr>
        <p:spPr>
          <a:xfrm>
            <a:off x="5033125" y="3643530"/>
            <a:ext cx="2796900" cy="936636"/>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1"/>
              </a:buClr>
              <a:buSzPts val="1400"/>
              <a:buFont typeface="Montserrat Light"/>
              <a:buChar char="●"/>
            </a:pPr>
            <a:r>
              <a:rPr lang="en-CA" dirty="0">
                <a:solidFill>
                  <a:schemeClr val="dk1"/>
                </a:solidFill>
                <a:latin typeface="Montserrat Light"/>
                <a:ea typeface="Montserrat Light"/>
                <a:cs typeface="Montserrat Light"/>
                <a:sym typeface="Montserrat Light"/>
              </a:rPr>
              <a:t>Canadian OA data (1TB)</a:t>
            </a:r>
            <a:endParaRPr dirty="0">
              <a:solidFill>
                <a:schemeClr val="dk1"/>
              </a:solidFill>
              <a:latin typeface="Montserrat Light"/>
              <a:ea typeface="Montserrat Light"/>
              <a:cs typeface="Montserrat Light"/>
              <a:sym typeface="Montserrat Light"/>
            </a:endParaRPr>
          </a:p>
          <a:p>
            <a:pPr marL="457200" lvl="0" indent="-317500" algn="l" rtl="0">
              <a:lnSpc>
                <a:spcPct val="115000"/>
              </a:lnSpc>
              <a:spcBef>
                <a:spcPts val="1000"/>
              </a:spcBef>
              <a:spcAft>
                <a:spcPts val="1000"/>
              </a:spcAft>
              <a:buClr>
                <a:schemeClr val="dk1"/>
              </a:buClr>
              <a:buSzPts val="1400"/>
              <a:buFont typeface="Montserrat Light"/>
              <a:buChar char="●"/>
            </a:pPr>
            <a:r>
              <a:rPr lang="en" dirty="0">
                <a:solidFill>
                  <a:schemeClr val="dk1"/>
                </a:solidFill>
                <a:latin typeface="Montserrat Light"/>
                <a:ea typeface="Montserrat Light"/>
                <a:cs typeface="Montserrat Light"/>
                <a:sym typeface="Montserrat Light"/>
              </a:rPr>
              <a:t>Ocean Glider Data</a:t>
            </a:r>
            <a:endParaRPr sz="1200" dirty="0">
              <a:solidFill>
                <a:schemeClr val="dk1"/>
              </a:solidFill>
              <a:latin typeface="Montserrat Light"/>
              <a:ea typeface="Montserrat Light"/>
              <a:cs typeface="Montserrat Light"/>
              <a:sym typeface="Montserrat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ocean&#10;&#10;AI-generated content may be incorrect.">
            <a:extLst>
              <a:ext uri="{FF2B5EF4-FFF2-40B4-BE49-F238E27FC236}">
                <a16:creationId xmlns:a16="http://schemas.microsoft.com/office/drawing/2014/main" id="{48C84B8A-B4F7-F386-972C-674EE1D6521A}"/>
              </a:ext>
            </a:extLst>
          </p:cNvPr>
          <p:cNvPicPr>
            <a:picLocks noChangeAspect="1"/>
          </p:cNvPicPr>
          <p:nvPr/>
        </p:nvPicPr>
        <p:blipFill>
          <a:blip r:embed="rId2"/>
          <a:stretch>
            <a:fillRect/>
          </a:stretch>
        </p:blipFill>
        <p:spPr>
          <a:xfrm>
            <a:off x="3653597" y="0"/>
            <a:ext cx="5490403" cy="5143500"/>
          </a:xfrm>
          <a:prstGeom prst="rect">
            <a:avLst/>
          </a:prstGeom>
        </p:spPr>
      </p:pic>
      <p:sp>
        <p:nvSpPr>
          <p:cNvPr id="6" name="Google Shape;223;p27">
            <a:extLst>
              <a:ext uri="{FF2B5EF4-FFF2-40B4-BE49-F238E27FC236}">
                <a16:creationId xmlns:a16="http://schemas.microsoft.com/office/drawing/2014/main" id="{5F4B9448-2E8A-C2E3-A94B-1E96208BC353}"/>
              </a:ext>
            </a:extLst>
          </p:cNvPr>
          <p:cNvSpPr txBox="1"/>
          <p:nvPr/>
        </p:nvSpPr>
        <p:spPr>
          <a:xfrm>
            <a:off x="181103" y="156334"/>
            <a:ext cx="4323049" cy="79311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500" b="1" dirty="0">
                <a:solidFill>
                  <a:srgbClr val="52A79B"/>
                </a:solidFill>
                <a:latin typeface="Montserrat"/>
                <a:sym typeface="Montserrat"/>
              </a:rPr>
              <a:t>West coast data </a:t>
            </a:r>
            <a:endParaRPr sz="2500" b="1" dirty="0">
              <a:solidFill>
                <a:srgbClr val="52A79B"/>
              </a:solidFill>
            </a:endParaRPr>
          </a:p>
        </p:txBody>
      </p:sp>
      <p:sp>
        <p:nvSpPr>
          <p:cNvPr id="7" name="Google Shape;148;p6">
            <a:extLst>
              <a:ext uri="{FF2B5EF4-FFF2-40B4-BE49-F238E27FC236}">
                <a16:creationId xmlns:a16="http://schemas.microsoft.com/office/drawing/2014/main" id="{B252799F-C3EE-B18A-634C-68A70C75378B}"/>
              </a:ext>
            </a:extLst>
          </p:cNvPr>
          <p:cNvSpPr txBox="1"/>
          <p:nvPr/>
        </p:nvSpPr>
        <p:spPr>
          <a:xfrm>
            <a:off x="343168" y="1105780"/>
            <a:ext cx="2796900" cy="2166717"/>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chemeClr val="dk1"/>
              </a:buClr>
              <a:buSzPts val="1400"/>
              <a:buFont typeface="Montserrat Light"/>
              <a:buChar char="●"/>
            </a:pPr>
            <a:r>
              <a:rPr lang="en-CA" sz="1400" b="0" i="0" u="none" strike="noStrike" cap="none" dirty="0">
                <a:solidFill>
                  <a:schemeClr val="dk1"/>
                </a:solidFill>
                <a:latin typeface="Montserrat Light"/>
                <a:ea typeface="Montserrat Light"/>
                <a:cs typeface="Montserrat Light"/>
                <a:sym typeface="Montserrat Light"/>
              </a:rPr>
              <a:t>House all the DFO data</a:t>
            </a:r>
          </a:p>
          <a:p>
            <a:pPr marL="457200" marR="0" lvl="0" indent="-317500" algn="l" rtl="0">
              <a:lnSpc>
                <a:spcPct val="115000"/>
              </a:lnSpc>
              <a:spcBef>
                <a:spcPts val="0"/>
              </a:spcBef>
              <a:spcAft>
                <a:spcPts val="0"/>
              </a:spcAft>
              <a:buClr>
                <a:schemeClr val="dk1"/>
              </a:buClr>
              <a:buSzPts val="1400"/>
              <a:buFont typeface="Montserrat Light"/>
              <a:buChar char="●"/>
            </a:pPr>
            <a:r>
              <a:rPr lang="en-CA" dirty="0">
                <a:solidFill>
                  <a:schemeClr val="dk1"/>
                </a:solidFill>
                <a:latin typeface="Montserrat Light"/>
                <a:ea typeface="Montserrat Light"/>
                <a:cs typeface="Montserrat Light"/>
                <a:sym typeface="Montserrat Light"/>
              </a:rPr>
              <a:t>Expanding other partner data, including academic</a:t>
            </a:r>
          </a:p>
          <a:p>
            <a:pPr marL="457200" marR="0" lvl="0" indent="-317500" algn="l" rtl="0">
              <a:lnSpc>
                <a:spcPct val="115000"/>
              </a:lnSpc>
              <a:spcBef>
                <a:spcPts val="0"/>
              </a:spcBef>
              <a:spcAft>
                <a:spcPts val="0"/>
              </a:spcAft>
              <a:buClr>
                <a:schemeClr val="dk1"/>
              </a:buClr>
              <a:buSzPts val="1400"/>
              <a:buFont typeface="Montserrat Light"/>
              <a:buChar char="●"/>
            </a:pPr>
            <a:r>
              <a:rPr lang="en-CA" dirty="0">
                <a:solidFill>
                  <a:schemeClr val="dk1"/>
                </a:solidFill>
                <a:latin typeface="Montserrat Light"/>
                <a:ea typeface="Montserrat Light"/>
                <a:cs typeface="Montserrat Light"/>
                <a:sym typeface="Montserrat Light"/>
              </a:rPr>
              <a:t>Also expanding data types  - ocean acidification and model data</a:t>
            </a:r>
          </a:p>
        </p:txBody>
      </p:sp>
    </p:spTree>
    <p:extLst>
      <p:ext uri="{BB962C8B-B14F-4D97-AF65-F5344CB8AC3E}">
        <p14:creationId xmlns:p14="http://schemas.microsoft.com/office/powerpoint/2010/main" val="1561692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9A835-BB4D-6DB5-6EF5-0FA4BF2D1202}"/>
            </a:ext>
          </a:extLst>
        </p:cNvPr>
        <p:cNvGrpSpPr/>
        <p:nvPr/>
      </p:nvGrpSpPr>
      <p:grpSpPr>
        <a:xfrm>
          <a:off x="0" y="0"/>
          <a:ext cx="0" cy="0"/>
          <a:chOff x="0" y="0"/>
          <a:chExt cx="0" cy="0"/>
        </a:xfrm>
      </p:grpSpPr>
      <p:sp>
        <p:nvSpPr>
          <p:cNvPr id="6" name="Google Shape;223;p27">
            <a:extLst>
              <a:ext uri="{FF2B5EF4-FFF2-40B4-BE49-F238E27FC236}">
                <a16:creationId xmlns:a16="http://schemas.microsoft.com/office/drawing/2014/main" id="{3DBE4784-7132-1FDC-5BCD-7E03EAF4C0E6}"/>
              </a:ext>
            </a:extLst>
          </p:cNvPr>
          <p:cNvSpPr txBox="1"/>
          <p:nvPr/>
        </p:nvSpPr>
        <p:spPr>
          <a:xfrm>
            <a:off x="181103" y="37900"/>
            <a:ext cx="4323049" cy="79311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500" b="1" dirty="0">
                <a:solidFill>
                  <a:srgbClr val="52A79B"/>
                </a:solidFill>
                <a:latin typeface="Montserrat"/>
                <a:sym typeface="Montserrat"/>
              </a:rPr>
              <a:t>Building new partnerships and expanding data access</a:t>
            </a:r>
            <a:endParaRPr sz="2500" b="1" dirty="0">
              <a:solidFill>
                <a:srgbClr val="52A79B"/>
              </a:solidFill>
            </a:endParaRPr>
          </a:p>
        </p:txBody>
      </p:sp>
      <p:pic>
        <p:nvPicPr>
          <p:cNvPr id="1026" name="Picture 2" descr="Bamfield Marine Sciences Centre">
            <a:extLst>
              <a:ext uri="{FF2B5EF4-FFF2-40B4-BE49-F238E27FC236}">
                <a16:creationId xmlns:a16="http://schemas.microsoft.com/office/drawing/2014/main" id="{8EE20DCB-F30B-2330-AB0D-FFB7FF16C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1197" y="216718"/>
            <a:ext cx="4711700" cy="1727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fish swimming in the water&#10;&#10;AI-generated content may be incorrect.">
            <a:extLst>
              <a:ext uri="{FF2B5EF4-FFF2-40B4-BE49-F238E27FC236}">
                <a16:creationId xmlns:a16="http://schemas.microsoft.com/office/drawing/2014/main" id="{0A736464-BB39-B505-3CBD-DE193AF45435}"/>
              </a:ext>
            </a:extLst>
          </p:cNvPr>
          <p:cNvPicPr>
            <a:picLocks noChangeAspect="1"/>
          </p:cNvPicPr>
          <p:nvPr/>
        </p:nvPicPr>
        <p:blipFill>
          <a:blip r:embed="rId3"/>
          <a:stretch>
            <a:fillRect/>
          </a:stretch>
        </p:blipFill>
        <p:spPr>
          <a:xfrm>
            <a:off x="4504152" y="2571750"/>
            <a:ext cx="4428586" cy="2229997"/>
          </a:xfrm>
          <a:prstGeom prst="rect">
            <a:avLst/>
          </a:prstGeom>
        </p:spPr>
      </p:pic>
      <p:pic>
        <p:nvPicPr>
          <p:cNvPr id="4" name="Google Shape;57;p13">
            <a:extLst>
              <a:ext uri="{FF2B5EF4-FFF2-40B4-BE49-F238E27FC236}">
                <a16:creationId xmlns:a16="http://schemas.microsoft.com/office/drawing/2014/main" id="{58A7FAFA-CFC7-DC4C-BA48-DE01352FCF7B}"/>
              </a:ext>
            </a:extLst>
          </p:cNvPr>
          <p:cNvPicPr preferRelativeResize="0"/>
          <p:nvPr/>
        </p:nvPicPr>
        <p:blipFill>
          <a:blip r:embed="rId4">
            <a:alphaModFix/>
          </a:blip>
          <a:stretch>
            <a:fillRect/>
          </a:stretch>
        </p:blipFill>
        <p:spPr>
          <a:xfrm>
            <a:off x="915854" y="2057690"/>
            <a:ext cx="2388063" cy="2467801"/>
          </a:xfrm>
          <a:prstGeom prst="rect">
            <a:avLst/>
          </a:prstGeom>
          <a:noFill/>
          <a:ln>
            <a:noFill/>
          </a:ln>
        </p:spPr>
      </p:pic>
    </p:spTree>
    <p:extLst>
      <p:ext uri="{BB962C8B-B14F-4D97-AF65-F5344CB8AC3E}">
        <p14:creationId xmlns:p14="http://schemas.microsoft.com/office/powerpoint/2010/main" val="3004951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2"/>
          <p:cNvSpPr txBox="1">
            <a:spLocks noGrp="1"/>
          </p:cNvSpPr>
          <p:nvPr>
            <p:ph type="title"/>
          </p:nvPr>
        </p:nvSpPr>
        <p:spPr>
          <a:xfrm>
            <a:off x="311700" y="198000"/>
            <a:ext cx="8520600" cy="81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920" dirty="0"/>
              <a:t>Tracking partner metadata contributions : </a:t>
            </a:r>
            <a:endParaRPr sz="1920" dirty="0"/>
          </a:p>
          <a:p>
            <a:pPr marL="0" lvl="0" indent="0" algn="l" rtl="0">
              <a:spcBef>
                <a:spcPts val="0"/>
              </a:spcBef>
              <a:spcAft>
                <a:spcPts val="0"/>
              </a:spcAft>
              <a:buSzPts val="990"/>
              <a:buNone/>
            </a:pPr>
            <a:r>
              <a:rPr lang="en" sz="1920" dirty="0"/>
              <a:t>Preview of all CIOOS Partner’s Data in a lightweight map viewer</a:t>
            </a:r>
            <a:endParaRPr sz="1920" dirty="0"/>
          </a:p>
          <a:p>
            <a:pPr marL="0" lvl="0" indent="0" algn="l" rtl="0">
              <a:spcBef>
                <a:spcPts val="0"/>
              </a:spcBef>
              <a:spcAft>
                <a:spcPts val="0"/>
              </a:spcAft>
              <a:buSzPts val="990"/>
              <a:buNone/>
            </a:pPr>
            <a:endParaRPr sz="1920" dirty="0"/>
          </a:p>
        </p:txBody>
      </p:sp>
      <p:pic>
        <p:nvPicPr>
          <p:cNvPr id="3" name="Picture 2" descr="A map of the north america&#10;&#10;AI-generated content may be incorrect.">
            <a:extLst>
              <a:ext uri="{FF2B5EF4-FFF2-40B4-BE49-F238E27FC236}">
                <a16:creationId xmlns:a16="http://schemas.microsoft.com/office/drawing/2014/main" id="{60159103-E319-B98F-60BC-A9EE16DA8175}"/>
              </a:ext>
            </a:extLst>
          </p:cNvPr>
          <p:cNvPicPr>
            <a:picLocks noChangeAspect="1"/>
          </p:cNvPicPr>
          <p:nvPr/>
        </p:nvPicPr>
        <p:blipFill>
          <a:blip r:embed="rId3"/>
          <a:stretch>
            <a:fillRect/>
          </a:stretch>
        </p:blipFill>
        <p:spPr>
          <a:xfrm>
            <a:off x="3625516" y="956236"/>
            <a:ext cx="5231168" cy="3989264"/>
          </a:xfrm>
          <a:prstGeom prst="rect">
            <a:avLst/>
          </a:prstGeom>
        </p:spPr>
      </p:pic>
      <p:sp>
        <p:nvSpPr>
          <p:cNvPr id="4" name="Google Shape;148;p6">
            <a:extLst>
              <a:ext uri="{FF2B5EF4-FFF2-40B4-BE49-F238E27FC236}">
                <a16:creationId xmlns:a16="http://schemas.microsoft.com/office/drawing/2014/main" id="{E298D67C-8DB3-8048-5B30-9C178EC7A920}"/>
              </a:ext>
            </a:extLst>
          </p:cNvPr>
          <p:cNvSpPr txBox="1"/>
          <p:nvPr/>
        </p:nvSpPr>
        <p:spPr>
          <a:xfrm>
            <a:off x="438289" y="1519696"/>
            <a:ext cx="2796900" cy="2839208"/>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chemeClr val="dk1"/>
              </a:buClr>
              <a:buSzPts val="1400"/>
              <a:buFont typeface="Montserrat Light"/>
              <a:buChar char="●"/>
            </a:pPr>
            <a:r>
              <a:rPr lang="en" sz="1500" b="0" i="0" u="none" strike="noStrike" cap="none" dirty="0">
                <a:solidFill>
                  <a:schemeClr val="dk1"/>
                </a:solidFill>
                <a:latin typeface="Montserrat Light"/>
                <a:ea typeface="Montserrat Light"/>
                <a:cs typeface="Montserrat Light"/>
                <a:sym typeface="Montserrat Light"/>
              </a:rPr>
              <a:t>Offers ability to show and explore contributions from different partners (here showing Amundsen </a:t>
            </a:r>
            <a:r>
              <a:rPr lang="en" sz="1500" dirty="0">
                <a:solidFill>
                  <a:schemeClr val="dk1"/>
                </a:solidFill>
                <a:latin typeface="Montserrat Light"/>
                <a:ea typeface="Montserrat Light"/>
                <a:cs typeface="Montserrat Light"/>
                <a:sym typeface="Montserrat Light"/>
              </a:rPr>
              <a:t>Science)</a:t>
            </a:r>
          </a:p>
          <a:p>
            <a:pPr marL="457200" marR="0" lvl="0" indent="-317500" algn="l" rtl="0">
              <a:lnSpc>
                <a:spcPct val="115000"/>
              </a:lnSpc>
              <a:spcBef>
                <a:spcPts val="0"/>
              </a:spcBef>
              <a:spcAft>
                <a:spcPts val="0"/>
              </a:spcAft>
              <a:buClr>
                <a:schemeClr val="dk1"/>
              </a:buClr>
              <a:buSzPts val="1400"/>
              <a:buFont typeface="Montserrat Light"/>
              <a:buChar char="●"/>
            </a:pPr>
            <a:r>
              <a:rPr lang="en" sz="1500" dirty="0">
                <a:solidFill>
                  <a:schemeClr val="dk1"/>
                </a:solidFill>
                <a:latin typeface="Montserrat Light"/>
                <a:ea typeface="Montserrat Light"/>
                <a:cs typeface="Montserrat Light"/>
                <a:sym typeface="Montserrat Light"/>
              </a:rPr>
              <a:t>Will be flexible and allow different partner tracking</a:t>
            </a:r>
          </a:p>
          <a:p>
            <a:pPr marL="457200" marR="0" lvl="0" indent="-317500" algn="l" rtl="0">
              <a:lnSpc>
                <a:spcPct val="115000"/>
              </a:lnSpc>
              <a:spcBef>
                <a:spcPts val="0"/>
              </a:spcBef>
              <a:spcAft>
                <a:spcPts val="0"/>
              </a:spcAft>
              <a:buClr>
                <a:schemeClr val="dk1"/>
              </a:buClr>
              <a:buSzPts val="1400"/>
              <a:buFont typeface="Montserrat Light"/>
              <a:buChar char="●"/>
            </a:pPr>
            <a:r>
              <a:rPr lang="en" sz="1500" dirty="0">
                <a:solidFill>
                  <a:schemeClr val="dk1"/>
                </a:solidFill>
                <a:latin typeface="Montserrat Light"/>
                <a:ea typeface="Montserrat Light"/>
                <a:cs typeface="Montserrat Light"/>
                <a:sym typeface="Montserrat Light"/>
              </a:rPr>
              <a:t>Should be ready soon</a:t>
            </a:r>
            <a:endParaRPr sz="1200" b="0" i="0" u="none" strike="noStrike" cap="none" dirty="0">
              <a:solidFill>
                <a:schemeClr val="dk1"/>
              </a:solidFill>
              <a:latin typeface="Montserrat Light"/>
              <a:ea typeface="Montserrat Light"/>
              <a:cs typeface="Montserrat Light"/>
              <a:sym typeface="Montserrat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311700" y="699450"/>
            <a:ext cx="8259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dirty="0">
                <a:solidFill>
                  <a:schemeClr val="dk1"/>
                </a:solidFill>
              </a:rPr>
              <a:t>Application for real-time </a:t>
            </a:r>
            <a:r>
              <a:rPr lang="fr" dirty="0" err="1">
                <a:solidFill>
                  <a:schemeClr val="dk1"/>
                </a:solidFill>
              </a:rPr>
              <a:t>visualization</a:t>
            </a:r>
            <a:r>
              <a:rPr lang="fr" dirty="0">
                <a:solidFill>
                  <a:schemeClr val="dk1"/>
                </a:solidFill>
              </a:rPr>
              <a:t> of information </a:t>
            </a:r>
            <a:r>
              <a:rPr lang="fr" dirty="0" err="1">
                <a:solidFill>
                  <a:schemeClr val="dk1"/>
                </a:solidFill>
              </a:rPr>
              <a:t>relating</a:t>
            </a:r>
            <a:r>
              <a:rPr lang="fr" dirty="0">
                <a:solidFill>
                  <a:schemeClr val="dk1"/>
                </a:solidFill>
              </a:rPr>
              <a:t> to navigation conditions (</a:t>
            </a:r>
            <a:r>
              <a:rPr lang="fr" dirty="0" err="1">
                <a:solidFill>
                  <a:schemeClr val="dk1"/>
                </a:solidFill>
              </a:rPr>
              <a:t>weather</a:t>
            </a:r>
            <a:r>
              <a:rPr lang="fr" dirty="0">
                <a:solidFill>
                  <a:schemeClr val="dk1"/>
                </a:solidFill>
              </a:rPr>
              <a:t> conditions, </a:t>
            </a:r>
            <a:r>
              <a:rPr lang="fr" dirty="0" err="1">
                <a:solidFill>
                  <a:schemeClr val="dk1"/>
                </a:solidFill>
              </a:rPr>
              <a:t>currents</a:t>
            </a:r>
            <a:r>
              <a:rPr lang="fr" dirty="0">
                <a:solidFill>
                  <a:schemeClr val="dk1"/>
                </a:solidFill>
              </a:rPr>
              <a:t>, </a:t>
            </a:r>
            <a:r>
              <a:rPr lang="fr" dirty="0" err="1">
                <a:solidFill>
                  <a:schemeClr val="dk1"/>
                </a:solidFill>
              </a:rPr>
              <a:t>tides</a:t>
            </a:r>
            <a:r>
              <a:rPr lang="fr" dirty="0">
                <a:solidFill>
                  <a:schemeClr val="dk1"/>
                </a:solidFill>
              </a:rPr>
              <a:t>, water </a:t>
            </a:r>
            <a:r>
              <a:rPr lang="fr" dirty="0" err="1">
                <a:solidFill>
                  <a:schemeClr val="dk1"/>
                </a:solidFill>
              </a:rPr>
              <a:t>levels</a:t>
            </a:r>
            <a:r>
              <a:rPr lang="fr" dirty="0">
                <a:solidFill>
                  <a:schemeClr val="dk1"/>
                </a:solidFill>
              </a:rPr>
              <a:t>, etc.) on the </a:t>
            </a:r>
            <a:r>
              <a:rPr lang="fr" dirty="0" err="1">
                <a:solidFill>
                  <a:schemeClr val="dk1"/>
                </a:solidFill>
              </a:rPr>
              <a:t>estuary</a:t>
            </a:r>
            <a:r>
              <a:rPr lang="fr" dirty="0">
                <a:solidFill>
                  <a:schemeClr val="dk1"/>
                </a:solidFill>
              </a:rPr>
              <a:t> and the St. Lawrence River.</a:t>
            </a:r>
            <a:endParaRPr dirty="0">
              <a:solidFill>
                <a:schemeClr val="dk1"/>
              </a:solidFill>
            </a:endParaRPr>
          </a:p>
        </p:txBody>
      </p:sp>
      <p:sp>
        <p:nvSpPr>
          <p:cNvPr id="56" name="Google Shape;56;p13"/>
          <p:cNvSpPr txBox="1"/>
          <p:nvPr/>
        </p:nvSpPr>
        <p:spPr>
          <a:xfrm>
            <a:off x="2610600" y="1564250"/>
            <a:ext cx="38148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chemeClr val="dk1"/>
                </a:solidFill>
              </a:rPr>
              <a:t>Additional Data:</a:t>
            </a:r>
            <a:endParaRPr>
              <a:solidFill>
                <a:schemeClr val="dk1"/>
              </a:solidFill>
            </a:endParaRPr>
          </a:p>
          <a:p>
            <a:pPr marL="457200" lvl="0" indent="-317500" algn="l" rtl="0">
              <a:spcBef>
                <a:spcPts val="0"/>
              </a:spcBef>
              <a:spcAft>
                <a:spcPts val="0"/>
              </a:spcAft>
              <a:buClr>
                <a:schemeClr val="dk1"/>
              </a:buClr>
              <a:buSzPts val="1400"/>
              <a:buChar char="-"/>
            </a:pPr>
            <a:r>
              <a:rPr lang="fr">
                <a:solidFill>
                  <a:schemeClr val="dk1"/>
                </a:solidFill>
              </a:rPr>
              <a:t>Water Levels </a:t>
            </a:r>
            <a:endParaRPr>
              <a:solidFill>
                <a:schemeClr val="dk1"/>
              </a:solidFill>
            </a:endParaRPr>
          </a:p>
          <a:p>
            <a:pPr marL="457200" lvl="0" indent="-317500" algn="l" rtl="0">
              <a:spcBef>
                <a:spcPts val="0"/>
              </a:spcBef>
              <a:spcAft>
                <a:spcPts val="0"/>
              </a:spcAft>
              <a:buClr>
                <a:schemeClr val="dk1"/>
              </a:buClr>
              <a:buSzPts val="1400"/>
              <a:buChar char="-"/>
            </a:pPr>
            <a:r>
              <a:rPr lang="fr">
                <a:solidFill>
                  <a:schemeClr val="dk1"/>
                </a:solidFill>
              </a:rPr>
              <a:t>Wave Height and Ice </a:t>
            </a:r>
            <a:endParaRPr>
              <a:solidFill>
                <a:schemeClr val="dk1"/>
              </a:solidFill>
            </a:endParaRPr>
          </a:p>
          <a:p>
            <a:pPr marL="457200" lvl="0" indent="-317500" algn="l" rtl="0">
              <a:spcBef>
                <a:spcPts val="0"/>
              </a:spcBef>
              <a:spcAft>
                <a:spcPts val="0"/>
              </a:spcAft>
              <a:buClr>
                <a:schemeClr val="dk1"/>
              </a:buClr>
              <a:buSzPts val="1400"/>
              <a:buChar char="-"/>
            </a:pPr>
            <a:r>
              <a:rPr lang="fr">
                <a:solidFill>
                  <a:schemeClr val="dk1"/>
                </a:solidFill>
              </a:rPr>
              <a:t>Winds and Wind Gusts </a:t>
            </a:r>
            <a:endParaRPr>
              <a:solidFill>
                <a:schemeClr val="dk1"/>
              </a:solidFill>
            </a:endParaRPr>
          </a:p>
          <a:p>
            <a:pPr marL="457200" lvl="0" indent="-317500" algn="l" rtl="0">
              <a:spcBef>
                <a:spcPts val="0"/>
              </a:spcBef>
              <a:spcAft>
                <a:spcPts val="0"/>
              </a:spcAft>
              <a:buClr>
                <a:schemeClr val="dk1"/>
              </a:buClr>
              <a:buSzPts val="1400"/>
              <a:buChar char="-"/>
            </a:pPr>
            <a:r>
              <a:rPr lang="fr">
                <a:solidFill>
                  <a:schemeClr val="dk1"/>
                </a:solidFill>
              </a:rPr>
              <a:t>Expanded Data Coverage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fr">
                <a:solidFill>
                  <a:schemeClr val="dk1"/>
                </a:solidFill>
              </a:rPr>
              <a:t>Increased dashboard personalization</a:t>
            </a:r>
            <a:endParaRPr>
              <a:solidFill>
                <a:schemeClr val="dk1"/>
              </a:solidFill>
            </a:endParaRPr>
          </a:p>
          <a:p>
            <a:pPr marL="0" lvl="0" indent="0" algn="l" rtl="0">
              <a:spcBef>
                <a:spcPts val="0"/>
              </a:spcBef>
              <a:spcAft>
                <a:spcPts val="0"/>
              </a:spcAft>
              <a:buNone/>
            </a:pPr>
            <a:r>
              <a:rPr lang="fr">
                <a:solidFill>
                  <a:schemeClr val="dk1"/>
                </a:solidFill>
              </a:rPr>
              <a:t>AI-based data recommendation system</a:t>
            </a:r>
            <a:endParaRPr>
              <a:solidFill>
                <a:schemeClr val="dk1"/>
              </a:solidFill>
            </a:endParaRPr>
          </a:p>
          <a:p>
            <a:pPr marL="0" lvl="0" indent="0" algn="l" rtl="0">
              <a:spcBef>
                <a:spcPts val="0"/>
              </a:spcBef>
              <a:spcAft>
                <a:spcPts val="0"/>
              </a:spcAft>
              <a:buNone/>
            </a:pPr>
            <a:r>
              <a:rPr lang="fr">
                <a:solidFill>
                  <a:schemeClr val="dk1"/>
                </a:solidFill>
              </a:rPr>
              <a:t>Improved mobile mode</a:t>
            </a:r>
            <a:endParaRPr>
              <a:solidFill>
                <a:schemeClr val="dk1"/>
              </a:solidFill>
            </a:endParaRPr>
          </a:p>
          <a:p>
            <a:pPr marL="0" lvl="0" indent="0" algn="l" rtl="0">
              <a:spcBef>
                <a:spcPts val="0"/>
              </a:spcBef>
              <a:spcAft>
                <a:spcPts val="0"/>
              </a:spcAft>
              <a:buNone/>
            </a:pPr>
            <a:endParaRPr>
              <a:solidFill>
                <a:schemeClr val="dk1"/>
              </a:solidFill>
            </a:endParaRPr>
          </a:p>
        </p:txBody>
      </p:sp>
      <p:grpSp>
        <p:nvGrpSpPr>
          <p:cNvPr id="57" name="Google Shape;57;p13"/>
          <p:cNvGrpSpPr/>
          <p:nvPr/>
        </p:nvGrpSpPr>
        <p:grpSpPr>
          <a:xfrm>
            <a:off x="583533" y="1426546"/>
            <a:ext cx="1586979" cy="3283680"/>
            <a:chOff x="-401342" y="1445746"/>
            <a:chExt cx="1586979" cy="3283680"/>
          </a:xfrm>
        </p:grpSpPr>
        <p:sp>
          <p:nvSpPr>
            <p:cNvPr id="58" name="Google Shape;58;p13"/>
            <p:cNvSpPr/>
            <p:nvPr/>
          </p:nvSpPr>
          <p:spPr>
            <a:xfrm>
              <a:off x="-317825" y="1563050"/>
              <a:ext cx="1379100" cy="168900"/>
            </a:xfrm>
            <a:prstGeom prst="rect">
              <a:avLst/>
            </a:prstGeom>
            <a:solidFill>
              <a:srgbClr val="E1DF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59" name="Google Shape;59;p13"/>
            <p:cNvGrpSpPr/>
            <p:nvPr/>
          </p:nvGrpSpPr>
          <p:grpSpPr>
            <a:xfrm>
              <a:off x="-401342" y="1445746"/>
              <a:ext cx="1586979" cy="3283680"/>
              <a:chOff x="-401342" y="1445746"/>
              <a:chExt cx="1586979" cy="3283680"/>
            </a:xfrm>
          </p:grpSpPr>
          <p:pic>
            <p:nvPicPr>
              <p:cNvPr id="60" name="Google Shape;60;p13"/>
              <p:cNvPicPr preferRelativeResize="0"/>
              <p:nvPr/>
            </p:nvPicPr>
            <p:blipFill>
              <a:blip r:embed="rId3">
                <a:alphaModFix/>
              </a:blip>
              <a:stretch>
                <a:fillRect/>
              </a:stretch>
            </p:blipFill>
            <p:spPr>
              <a:xfrm>
                <a:off x="-304175" y="1672013"/>
                <a:ext cx="1365450" cy="2956587"/>
              </a:xfrm>
              <a:prstGeom prst="rect">
                <a:avLst/>
              </a:prstGeom>
              <a:noFill/>
              <a:ln>
                <a:noFill/>
              </a:ln>
            </p:spPr>
          </p:pic>
          <p:pic>
            <p:nvPicPr>
              <p:cNvPr id="61" name="Google Shape;61;p13"/>
              <p:cNvPicPr preferRelativeResize="0"/>
              <p:nvPr/>
            </p:nvPicPr>
            <p:blipFill>
              <a:blip r:embed="rId4">
                <a:alphaModFix/>
              </a:blip>
              <a:stretch>
                <a:fillRect/>
              </a:stretch>
            </p:blipFill>
            <p:spPr>
              <a:xfrm>
                <a:off x="-401342" y="1445746"/>
                <a:ext cx="1586979" cy="3283680"/>
              </a:xfrm>
              <a:prstGeom prst="rect">
                <a:avLst/>
              </a:prstGeom>
              <a:noFill/>
              <a:ln>
                <a:noFill/>
              </a:ln>
            </p:spPr>
          </p:pic>
        </p:grpSp>
      </p:grpSp>
      <p:grpSp>
        <p:nvGrpSpPr>
          <p:cNvPr id="62" name="Google Shape;62;p13"/>
          <p:cNvGrpSpPr/>
          <p:nvPr/>
        </p:nvGrpSpPr>
        <p:grpSpPr>
          <a:xfrm>
            <a:off x="7094274" y="1280483"/>
            <a:ext cx="1639783" cy="3429742"/>
            <a:chOff x="2552750" y="1026400"/>
            <a:chExt cx="1365462" cy="2855977"/>
          </a:xfrm>
        </p:grpSpPr>
        <p:sp>
          <p:nvSpPr>
            <p:cNvPr id="63" name="Google Shape;63;p13"/>
            <p:cNvSpPr/>
            <p:nvPr/>
          </p:nvSpPr>
          <p:spPr>
            <a:xfrm>
              <a:off x="2632538" y="1140488"/>
              <a:ext cx="1177500" cy="168900"/>
            </a:xfrm>
            <a:prstGeom prst="rect">
              <a:avLst/>
            </a:prstGeom>
            <a:solidFill>
              <a:srgbClr val="3738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4" name="Google Shape;64;p13"/>
            <p:cNvPicPr preferRelativeResize="0"/>
            <p:nvPr/>
          </p:nvPicPr>
          <p:blipFill rotWithShape="1">
            <a:blip r:embed="rId5">
              <a:alphaModFix/>
            </a:blip>
            <a:srcRect t="-1380" b="1380"/>
            <a:stretch/>
          </p:blipFill>
          <p:spPr>
            <a:xfrm>
              <a:off x="2633363" y="1179550"/>
              <a:ext cx="1177500" cy="2549692"/>
            </a:xfrm>
            <a:prstGeom prst="rect">
              <a:avLst/>
            </a:prstGeom>
            <a:noFill/>
            <a:ln>
              <a:noFill/>
            </a:ln>
          </p:spPr>
        </p:pic>
        <p:pic>
          <p:nvPicPr>
            <p:cNvPr id="65" name="Google Shape;65;p13"/>
            <p:cNvPicPr preferRelativeResize="0"/>
            <p:nvPr/>
          </p:nvPicPr>
          <p:blipFill rotWithShape="1">
            <a:blip r:embed="rId4">
              <a:alphaModFix/>
            </a:blip>
            <a:srcRect/>
            <a:stretch/>
          </p:blipFill>
          <p:spPr>
            <a:xfrm>
              <a:off x="2552750" y="1026400"/>
              <a:ext cx="1365462" cy="2855977"/>
            </a:xfrm>
            <a:prstGeom prst="rect">
              <a:avLst/>
            </a:prstGeom>
            <a:noFill/>
            <a:ln>
              <a:noFill/>
            </a:ln>
          </p:spPr>
        </p:pic>
      </p:grpSp>
      <p:sp>
        <p:nvSpPr>
          <p:cNvPr id="66" name="Google Shape;66;p13"/>
          <p:cNvSpPr/>
          <p:nvPr/>
        </p:nvSpPr>
        <p:spPr>
          <a:xfrm>
            <a:off x="0" y="4731990"/>
            <a:ext cx="9144000" cy="411600"/>
          </a:xfrm>
          <a:prstGeom prst="rect">
            <a:avLst/>
          </a:prstGeom>
          <a:solidFill>
            <a:srgbClr val="102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67" name="Google Shape;67;p13"/>
          <p:cNvPicPr preferRelativeResize="0"/>
          <p:nvPr/>
        </p:nvPicPr>
        <p:blipFill rotWithShape="1">
          <a:blip r:embed="rId6">
            <a:alphaModFix/>
          </a:blip>
          <a:srcRect/>
          <a:stretch/>
        </p:blipFill>
        <p:spPr>
          <a:xfrm>
            <a:off x="3429590" y="4712173"/>
            <a:ext cx="5694159" cy="451143"/>
          </a:xfrm>
          <a:prstGeom prst="rect">
            <a:avLst/>
          </a:prstGeom>
          <a:noFill/>
          <a:ln>
            <a:noFill/>
          </a:ln>
        </p:spPr>
      </p:pic>
      <p:pic>
        <p:nvPicPr>
          <p:cNvPr id="68" name="Google Shape;68;p13"/>
          <p:cNvPicPr preferRelativeResize="0"/>
          <p:nvPr/>
        </p:nvPicPr>
        <p:blipFill rotWithShape="1">
          <a:blip r:embed="rId7">
            <a:alphaModFix/>
          </a:blip>
          <a:srcRect/>
          <a:stretch/>
        </p:blipFill>
        <p:spPr>
          <a:xfrm>
            <a:off x="107504" y="4793745"/>
            <a:ext cx="1104001" cy="288000"/>
          </a:xfrm>
          <a:prstGeom prst="rect">
            <a:avLst/>
          </a:prstGeom>
          <a:noFill/>
          <a:ln>
            <a:noFill/>
          </a:ln>
        </p:spPr>
      </p:pic>
      <p:sp>
        <p:nvSpPr>
          <p:cNvPr id="4" name="Google Shape;504;p87">
            <a:extLst>
              <a:ext uri="{FF2B5EF4-FFF2-40B4-BE49-F238E27FC236}">
                <a16:creationId xmlns:a16="http://schemas.microsoft.com/office/drawing/2014/main" id="{D0256FE0-68AF-A011-D12E-5255B5793389}"/>
              </a:ext>
            </a:extLst>
          </p:cNvPr>
          <p:cNvSpPr txBox="1"/>
          <p:nvPr/>
        </p:nvSpPr>
        <p:spPr>
          <a:xfrm>
            <a:off x="0" y="0"/>
            <a:ext cx="8070600" cy="5739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b="1" dirty="0">
                <a:solidFill>
                  <a:srgbClr val="52A79B"/>
                </a:solidFill>
                <a:latin typeface="Montserrat"/>
                <a:ea typeface="Montserrat"/>
                <a:cs typeface="Montserrat"/>
                <a:sym typeface="Montserrat"/>
              </a:rPr>
              <a:t>Tools and Information Services - OGSL</a:t>
            </a:r>
            <a:endParaRPr sz="2200" dirty="0">
              <a:solidFill>
                <a:schemeClr val="dk1"/>
              </a:solidFill>
            </a:endParaRPr>
          </a:p>
        </p:txBody>
      </p:sp>
      <p:sp>
        <p:nvSpPr>
          <p:cNvPr id="5" name="TextBox 10">
            <a:extLst>
              <a:ext uri="{FF2B5EF4-FFF2-40B4-BE49-F238E27FC236}">
                <a16:creationId xmlns:a16="http://schemas.microsoft.com/office/drawing/2014/main" id="{239726BB-CD46-4BB8-EE10-E75380A0A65D}"/>
              </a:ext>
            </a:extLst>
          </p:cNvPr>
          <p:cNvSpPr txBox="1"/>
          <p:nvPr/>
        </p:nvSpPr>
        <p:spPr>
          <a:xfrm>
            <a:off x="107504" y="339037"/>
            <a:ext cx="5838324" cy="469872"/>
          </a:xfrm>
          <a:prstGeom prst="rect">
            <a:avLst/>
          </a:prstGeom>
        </p:spPr>
        <p:txBody>
          <a:bodyPr wrap="square" lIns="0" tIns="0" rIns="0" bIns="0" rtlCol="0" anchor="t">
            <a:spAutoFit/>
          </a:bodyPr>
          <a:lstStyle/>
          <a:p>
            <a:pPr>
              <a:lnSpc>
                <a:spcPts val="3900"/>
              </a:lnSpc>
            </a:pPr>
            <a:r>
              <a:rPr lang="en-US" sz="2400" b="1" dirty="0" err="1">
                <a:solidFill>
                  <a:schemeClr val="tx1"/>
                </a:solidFill>
                <a:latin typeface="Poppins Ultra-Bold"/>
                <a:ea typeface="Poppins Ultra-Bold"/>
                <a:cs typeface="Poppins Ultra-Bold"/>
                <a:sym typeface="Poppins Ultra-Bold"/>
              </a:rPr>
              <a:t>Nautilo</a:t>
            </a:r>
            <a:r>
              <a:rPr lang="en-US" sz="2400" b="1" dirty="0">
                <a:solidFill>
                  <a:schemeClr val="tx1"/>
                </a:solidFill>
                <a:latin typeface="Poppins Ultra-Bold"/>
                <a:ea typeface="Poppins Ultra-Bold"/>
                <a:cs typeface="Poppins Ultra-Bold"/>
                <a:sym typeface="Poppins Ultra-Bold"/>
              </a:rPr>
              <a:t> - Maritimes Conditions</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15069</TotalTime>
  <Words>806</Words>
  <Application>Microsoft Macintosh PowerPoint</Application>
  <PresentationFormat>On-screen Show (16:9)</PresentationFormat>
  <Paragraphs>97</Paragraphs>
  <Slides>14</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Quicksand Light</vt:lpstr>
      <vt:lpstr>Montserrat</vt:lpstr>
      <vt:lpstr>Montserrat Medium</vt:lpstr>
      <vt:lpstr>Arial</vt:lpstr>
      <vt:lpstr>Montserrat Light</vt:lpstr>
      <vt:lpstr>Poppins Ultra-Bold</vt:lpstr>
      <vt:lpstr>Montserrat SemiBold</vt:lpstr>
      <vt:lpstr>Calibri</vt:lpstr>
      <vt:lpstr>Simple Light</vt:lpstr>
      <vt:lpstr>PowerPoint Presentation</vt:lpstr>
      <vt:lpstr>PowerPoint Presentation</vt:lpstr>
      <vt:lpstr>A Brief CIOOS History </vt:lpstr>
      <vt:lpstr>How are we doing?</vt:lpstr>
      <vt:lpstr>PowerPoint Presentation</vt:lpstr>
      <vt:lpstr>PowerPoint Presentation</vt:lpstr>
      <vt:lpstr>PowerPoint Presentation</vt:lpstr>
      <vt:lpstr>Tracking partner metadata contributions :  Preview of all CIOOS Partner’s Data in a lightweight map viewer </vt:lpstr>
      <vt:lpstr>PowerPoint Presentation</vt:lpstr>
      <vt:lpstr>PowerPoint Presentation</vt:lpstr>
      <vt:lpstr>PowerPoint Presentation</vt:lpstr>
      <vt:lpstr>PowerPoint Presentation</vt:lpstr>
      <vt:lpstr>PowerPoint Presentation</vt:lpstr>
      <vt:lpstr>Metadata Entry Tool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DeYoung, Brad</cp:lastModifiedBy>
  <cp:revision>29</cp:revision>
  <dcterms:modified xsi:type="dcterms:W3CDTF">2025-07-16T02:42:43Z</dcterms:modified>
</cp:coreProperties>
</file>