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750" r:id="rId4"/>
    <p:sldId id="751" r:id="rId5"/>
    <p:sldId id="534" r:id="rId6"/>
    <p:sldId id="755" r:id="rId7"/>
    <p:sldId id="269" r:id="rId8"/>
    <p:sldId id="783" r:id="rId9"/>
    <p:sldId id="785" r:id="rId10"/>
    <p:sldId id="792" r:id="rId11"/>
    <p:sldId id="791" r:id="rId12"/>
    <p:sldId id="790" r:id="rId13"/>
    <p:sldId id="784" r:id="rId14"/>
    <p:sldId id="788" r:id="rId15"/>
    <p:sldId id="789" r:id="rId16"/>
    <p:sldId id="782" r:id="rId17"/>
    <p:sldId id="781" r:id="rId18"/>
    <p:sldId id="780" r:id="rId19"/>
    <p:sldId id="763" r:id="rId20"/>
    <p:sldId id="774" r:id="rId21"/>
    <p:sldId id="760" r:id="rId22"/>
    <p:sldId id="787" r:id="rId23"/>
    <p:sldId id="793" r:id="rId24"/>
    <p:sldId id="764" r:id="rId25"/>
    <p:sldId id="268" r:id="rId26"/>
    <p:sldId id="761" r:id="rId27"/>
  </p:sldIdLst>
  <p:sldSz cx="12192000" cy="6858000"/>
  <p:notesSz cx="6858000" cy="9144000"/>
  <p:embeddedFontLst>
    <p:embeddedFont>
      <p:font typeface="Lato" panose="020F0502020204030203" pitchFamily="34" charset="0"/>
      <p:regular r:id="rId29"/>
      <p:bold r:id="rId30"/>
      <p:italic r:id="rId31"/>
      <p:boldItalic r:id="rId32"/>
    </p:embeddedFont>
    <p:embeddedFont>
      <p:font typeface="Lato Black" panose="020F0502020204030203" pitchFamily="34" charset="0"/>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jlXg/FwvQKkY9Sa3OBn4oJZH1PX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D1E"/>
    <a:srgbClr val="0C6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6479"/>
  </p:normalViewPr>
  <p:slideViewPr>
    <p:cSldViewPr snapToGrid="0">
      <p:cViewPr varScale="1">
        <p:scale>
          <a:sx n="51" d="100"/>
          <a:sy n="51" d="100"/>
        </p:scale>
        <p:origin x="1080" y="48"/>
      </p:cViewPr>
      <p:guideLst>
        <p:guide orient="horz" pos="2136"/>
        <p:guide pos="3840"/>
      </p:guideLst>
    </p:cSldViewPr>
  </p:slideViewPr>
  <p:notesTextViewPr>
    <p:cViewPr>
      <p:scale>
        <a:sx n="1" d="1"/>
        <a:sy n="1" d="1"/>
      </p:scale>
      <p:origin x="0" y="0"/>
    </p:cViewPr>
  </p:notesTextViewPr>
  <p:sorterViewPr>
    <p:cViewPr>
      <p:scale>
        <a:sx n="100" d="100"/>
        <a:sy n="100" d="100"/>
      </p:scale>
      <p:origin x="0" y="-3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951C2-E33C-7047-9607-445B8CDA2E0B}" type="doc">
      <dgm:prSet loTypeId="urn:microsoft.com/office/officeart/2005/8/layout/cycle3" loCatId="" qsTypeId="urn:microsoft.com/office/officeart/2005/8/quickstyle/simple1" qsCatId="simple" csTypeId="urn:microsoft.com/office/officeart/2005/8/colors/accent5_5" csCatId="accent5" phldr="1"/>
      <dgm:spPr/>
      <dgm:t>
        <a:bodyPr/>
        <a:lstStyle/>
        <a:p>
          <a:endParaRPr lang="en-US"/>
        </a:p>
      </dgm:t>
    </dgm:pt>
    <dgm:pt modelId="{76614B8A-9F9F-4D47-8E74-F77DD9D47CCB}">
      <dgm:prSet/>
      <dgm:spPr/>
      <dgm:t>
        <a:bodyPr/>
        <a:lstStyle/>
        <a:p>
          <a:r>
            <a:rPr lang="en-US" b="1" i="0">
              <a:latin typeface="Lato" panose="020F0502020204030203" pitchFamily="34" charset="77"/>
            </a:rPr>
            <a:t>Identify user needs </a:t>
          </a:r>
        </a:p>
      </dgm:t>
    </dgm:pt>
    <dgm:pt modelId="{737173A9-7F2B-DE4D-B09D-A74C0D3C35CC}" type="parTrans" cxnId="{171EEC21-DD40-6F40-A7B0-5B8CCCEA3FEE}">
      <dgm:prSet/>
      <dgm:spPr/>
      <dgm:t>
        <a:bodyPr/>
        <a:lstStyle/>
        <a:p>
          <a:endParaRPr lang="en-US"/>
        </a:p>
      </dgm:t>
    </dgm:pt>
    <dgm:pt modelId="{EAD81F98-2608-934D-B31A-A4AD1FE20C10}" type="sibTrans" cxnId="{171EEC21-DD40-6F40-A7B0-5B8CCCEA3FEE}">
      <dgm:prSet/>
      <dgm:spPr/>
      <dgm:t>
        <a:bodyPr/>
        <a:lstStyle/>
        <a:p>
          <a:endParaRPr lang="en-US"/>
        </a:p>
      </dgm:t>
    </dgm:pt>
    <dgm:pt modelId="{CB42FFAB-2EB8-B841-809B-6DB18DA8C7A6}">
      <dgm:prSet/>
      <dgm:spPr/>
      <dgm:t>
        <a:bodyPr/>
        <a:lstStyle/>
        <a:p>
          <a:r>
            <a:rPr lang="en-US" b="1" i="0">
              <a:latin typeface="Lato" panose="020F0502020204030203" pitchFamily="34" charset="77"/>
            </a:rPr>
            <a:t>Determine system requirements</a:t>
          </a:r>
        </a:p>
      </dgm:t>
    </dgm:pt>
    <dgm:pt modelId="{BD4CE9C8-1417-4C43-A830-4D450805A8B8}" type="parTrans" cxnId="{093653A7-7F0D-B043-AD54-E2704AF0DA79}">
      <dgm:prSet/>
      <dgm:spPr/>
      <dgm:t>
        <a:bodyPr/>
        <a:lstStyle/>
        <a:p>
          <a:endParaRPr lang="en-US"/>
        </a:p>
      </dgm:t>
    </dgm:pt>
    <dgm:pt modelId="{60A1EA9D-AD79-4743-9EAD-7FCC2052CB9E}" type="sibTrans" cxnId="{093653A7-7F0D-B043-AD54-E2704AF0DA79}">
      <dgm:prSet/>
      <dgm:spPr/>
      <dgm:t>
        <a:bodyPr/>
        <a:lstStyle/>
        <a:p>
          <a:endParaRPr lang="en-US"/>
        </a:p>
      </dgm:t>
    </dgm:pt>
    <dgm:pt modelId="{DED5E6CA-7A38-B24C-8561-45A8582F8EA7}">
      <dgm:prSet/>
      <dgm:spPr/>
      <dgm:t>
        <a:bodyPr/>
        <a:lstStyle/>
        <a:p>
          <a:r>
            <a:rPr lang="en-US" b="1" i="0" dirty="0">
              <a:latin typeface="Lato" panose="020F0502020204030203" pitchFamily="34" charset="77"/>
            </a:rPr>
            <a:t>Operate long-term observation and forecast systems &amp; leverage existing regional assets</a:t>
          </a:r>
        </a:p>
      </dgm:t>
    </dgm:pt>
    <dgm:pt modelId="{8089780F-8E4F-AF42-8813-98EB1E8092CA}" type="parTrans" cxnId="{BA036CF0-D692-8D41-B414-F51A4D43A981}">
      <dgm:prSet/>
      <dgm:spPr/>
      <dgm:t>
        <a:bodyPr/>
        <a:lstStyle/>
        <a:p>
          <a:endParaRPr lang="en-US"/>
        </a:p>
      </dgm:t>
    </dgm:pt>
    <dgm:pt modelId="{6D183499-E7CF-CA45-8CB7-2E4ACA2A50B8}" type="sibTrans" cxnId="{BA036CF0-D692-8D41-B414-F51A4D43A981}">
      <dgm:prSet/>
      <dgm:spPr/>
      <dgm:t>
        <a:bodyPr/>
        <a:lstStyle/>
        <a:p>
          <a:endParaRPr lang="en-US"/>
        </a:p>
      </dgm:t>
    </dgm:pt>
    <dgm:pt modelId="{C7E39D21-F352-764E-92CA-AADDB16B5550}">
      <dgm:prSet/>
      <dgm:spPr/>
      <dgm:t>
        <a:bodyPr/>
        <a:lstStyle/>
        <a:p>
          <a:r>
            <a:rPr lang="en-US" b="1" i="0" dirty="0">
              <a:latin typeface="Lato" panose="020F0502020204030203" pitchFamily="34" charset="77"/>
            </a:rPr>
            <a:t>Co-design data tools and information products that help users make responsive and responsible decisions about safety, livelihoods, and stewardship</a:t>
          </a:r>
        </a:p>
      </dgm:t>
    </dgm:pt>
    <dgm:pt modelId="{F6B2EAE5-0ECA-8D46-963B-54C576FB96B5}" type="parTrans" cxnId="{8429C468-4076-734A-83ED-BAE3288A6252}">
      <dgm:prSet/>
      <dgm:spPr/>
      <dgm:t>
        <a:bodyPr/>
        <a:lstStyle/>
        <a:p>
          <a:endParaRPr lang="en-US"/>
        </a:p>
      </dgm:t>
    </dgm:pt>
    <dgm:pt modelId="{4C6C6262-5809-EE43-8383-7EE19E9B01D7}" type="sibTrans" cxnId="{8429C468-4076-734A-83ED-BAE3288A6252}">
      <dgm:prSet/>
      <dgm:spPr/>
      <dgm:t>
        <a:bodyPr/>
        <a:lstStyle/>
        <a:p>
          <a:endParaRPr lang="en-US"/>
        </a:p>
      </dgm:t>
    </dgm:pt>
    <dgm:pt modelId="{CB27CB58-C51F-AF49-B82C-1FB7387BB886}" type="pres">
      <dgm:prSet presAssocID="{97A951C2-E33C-7047-9607-445B8CDA2E0B}" presName="Name0" presStyleCnt="0">
        <dgm:presLayoutVars>
          <dgm:dir/>
          <dgm:resizeHandles val="exact"/>
        </dgm:presLayoutVars>
      </dgm:prSet>
      <dgm:spPr/>
    </dgm:pt>
    <dgm:pt modelId="{9EBFAE05-3297-8C47-8A20-5BAE6AB74E27}" type="pres">
      <dgm:prSet presAssocID="{97A951C2-E33C-7047-9607-445B8CDA2E0B}" presName="cycle" presStyleCnt="0"/>
      <dgm:spPr/>
    </dgm:pt>
    <dgm:pt modelId="{8B3B8638-BDB7-994A-96F8-9A24DA834124}" type="pres">
      <dgm:prSet presAssocID="{76614B8A-9F9F-4D47-8E74-F77DD9D47CCB}" presName="nodeFirstNode" presStyleLbl="node1" presStyleIdx="0" presStyleCnt="4" custScaleX="70200" custScaleY="56165">
        <dgm:presLayoutVars>
          <dgm:bulletEnabled val="1"/>
        </dgm:presLayoutVars>
      </dgm:prSet>
      <dgm:spPr/>
    </dgm:pt>
    <dgm:pt modelId="{54E5D67D-9CC1-324E-BE92-17B6E619B8BB}" type="pres">
      <dgm:prSet presAssocID="{EAD81F98-2608-934D-B31A-A4AD1FE20C10}" presName="sibTransFirstNode" presStyleLbl="bgShp" presStyleIdx="0" presStyleCnt="1"/>
      <dgm:spPr/>
    </dgm:pt>
    <dgm:pt modelId="{65139C66-0396-9B40-882F-AC4515680F2A}" type="pres">
      <dgm:prSet presAssocID="{CB42FFAB-2EB8-B841-809B-6DB18DA8C7A6}" presName="nodeFollowingNodes" presStyleLbl="node1" presStyleIdx="1" presStyleCnt="4" custScaleX="67982" custScaleY="66996">
        <dgm:presLayoutVars>
          <dgm:bulletEnabled val="1"/>
        </dgm:presLayoutVars>
      </dgm:prSet>
      <dgm:spPr/>
    </dgm:pt>
    <dgm:pt modelId="{38C2A3D9-316A-2E4B-B882-46C92C100020}" type="pres">
      <dgm:prSet presAssocID="{DED5E6CA-7A38-B24C-8561-45A8582F8EA7}" presName="nodeFollowingNodes" presStyleLbl="node1" presStyleIdx="2" presStyleCnt="4" custScaleX="84876" custScaleY="96756">
        <dgm:presLayoutVars>
          <dgm:bulletEnabled val="1"/>
        </dgm:presLayoutVars>
      </dgm:prSet>
      <dgm:spPr/>
    </dgm:pt>
    <dgm:pt modelId="{FE699AF8-5636-2A44-B056-9900FFE0A67B}" type="pres">
      <dgm:prSet presAssocID="{C7E39D21-F352-764E-92CA-AADDB16B5550}" presName="nodeFollowingNodes" presStyleLbl="node1" presStyleIdx="3" presStyleCnt="4" custScaleX="102634" custScaleY="109790">
        <dgm:presLayoutVars>
          <dgm:bulletEnabled val="1"/>
        </dgm:presLayoutVars>
      </dgm:prSet>
      <dgm:spPr/>
    </dgm:pt>
  </dgm:ptLst>
  <dgm:cxnLst>
    <dgm:cxn modelId="{50711909-A420-2040-99AA-B0832719DF32}" type="presOf" srcId="{DED5E6CA-7A38-B24C-8561-45A8582F8EA7}" destId="{38C2A3D9-316A-2E4B-B882-46C92C100020}" srcOrd="0" destOrd="0" presId="urn:microsoft.com/office/officeart/2005/8/layout/cycle3"/>
    <dgm:cxn modelId="{171EEC21-DD40-6F40-A7B0-5B8CCCEA3FEE}" srcId="{97A951C2-E33C-7047-9607-445B8CDA2E0B}" destId="{76614B8A-9F9F-4D47-8E74-F77DD9D47CCB}" srcOrd="0" destOrd="0" parTransId="{737173A9-7F2B-DE4D-B09D-A74C0D3C35CC}" sibTransId="{EAD81F98-2608-934D-B31A-A4AD1FE20C10}"/>
    <dgm:cxn modelId="{8429C468-4076-734A-83ED-BAE3288A6252}" srcId="{97A951C2-E33C-7047-9607-445B8CDA2E0B}" destId="{C7E39D21-F352-764E-92CA-AADDB16B5550}" srcOrd="3" destOrd="0" parTransId="{F6B2EAE5-0ECA-8D46-963B-54C576FB96B5}" sibTransId="{4C6C6262-5809-EE43-8383-7EE19E9B01D7}"/>
    <dgm:cxn modelId="{093653A7-7F0D-B043-AD54-E2704AF0DA79}" srcId="{97A951C2-E33C-7047-9607-445B8CDA2E0B}" destId="{CB42FFAB-2EB8-B841-809B-6DB18DA8C7A6}" srcOrd="1" destOrd="0" parTransId="{BD4CE9C8-1417-4C43-A830-4D450805A8B8}" sibTransId="{60A1EA9D-AD79-4743-9EAD-7FCC2052CB9E}"/>
    <dgm:cxn modelId="{34EA17B4-670E-FF49-A852-0EB311A7B02D}" type="presOf" srcId="{76614B8A-9F9F-4D47-8E74-F77DD9D47CCB}" destId="{8B3B8638-BDB7-994A-96F8-9A24DA834124}" srcOrd="0" destOrd="0" presId="urn:microsoft.com/office/officeart/2005/8/layout/cycle3"/>
    <dgm:cxn modelId="{3A3796C4-A294-E344-93AC-5E6A2B7BFE45}" type="presOf" srcId="{97A951C2-E33C-7047-9607-445B8CDA2E0B}" destId="{CB27CB58-C51F-AF49-B82C-1FB7387BB886}" srcOrd="0" destOrd="0" presId="urn:microsoft.com/office/officeart/2005/8/layout/cycle3"/>
    <dgm:cxn modelId="{1FA229C9-C8FC-2640-8C92-D85304EE3BCB}" type="presOf" srcId="{EAD81F98-2608-934D-B31A-A4AD1FE20C10}" destId="{54E5D67D-9CC1-324E-BE92-17B6E619B8BB}" srcOrd="0" destOrd="0" presId="urn:microsoft.com/office/officeart/2005/8/layout/cycle3"/>
    <dgm:cxn modelId="{A05D43CC-C7C0-884A-8E80-C471EE57F18F}" type="presOf" srcId="{CB42FFAB-2EB8-B841-809B-6DB18DA8C7A6}" destId="{65139C66-0396-9B40-882F-AC4515680F2A}" srcOrd="0" destOrd="0" presId="urn:microsoft.com/office/officeart/2005/8/layout/cycle3"/>
    <dgm:cxn modelId="{BA036CF0-D692-8D41-B414-F51A4D43A981}" srcId="{97A951C2-E33C-7047-9607-445B8CDA2E0B}" destId="{DED5E6CA-7A38-B24C-8561-45A8582F8EA7}" srcOrd="2" destOrd="0" parTransId="{8089780F-8E4F-AF42-8813-98EB1E8092CA}" sibTransId="{6D183499-E7CF-CA45-8CB7-2E4ACA2A50B8}"/>
    <dgm:cxn modelId="{5D779FF7-CD37-7E40-B630-F500E1FF2D58}" type="presOf" srcId="{C7E39D21-F352-764E-92CA-AADDB16B5550}" destId="{FE699AF8-5636-2A44-B056-9900FFE0A67B}" srcOrd="0" destOrd="0" presId="urn:microsoft.com/office/officeart/2005/8/layout/cycle3"/>
    <dgm:cxn modelId="{C1C6A545-0953-0E4B-9094-F610FA2B3529}" type="presParOf" srcId="{CB27CB58-C51F-AF49-B82C-1FB7387BB886}" destId="{9EBFAE05-3297-8C47-8A20-5BAE6AB74E27}" srcOrd="0" destOrd="0" presId="urn:microsoft.com/office/officeart/2005/8/layout/cycle3"/>
    <dgm:cxn modelId="{D33D51DA-D3AB-9843-8238-D45B3503886B}" type="presParOf" srcId="{9EBFAE05-3297-8C47-8A20-5BAE6AB74E27}" destId="{8B3B8638-BDB7-994A-96F8-9A24DA834124}" srcOrd="0" destOrd="0" presId="urn:microsoft.com/office/officeart/2005/8/layout/cycle3"/>
    <dgm:cxn modelId="{2523076F-21CB-9E42-8F2E-168D4EC13D9F}" type="presParOf" srcId="{9EBFAE05-3297-8C47-8A20-5BAE6AB74E27}" destId="{54E5D67D-9CC1-324E-BE92-17B6E619B8BB}" srcOrd="1" destOrd="0" presId="urn:microsoft.com/office/officeart/2005/8/layout/cycle3"/>
    <dgm:cxn modelId="{942D446F-6E7C-AE47-BE62-749F24AAE0D5}" type="presParOf" srcId="{9EBFAE05-3297-8C47-8A20-5BAE6AB74E27}" destId="{65139C66-0396-9B40-882F-AC4515680F2A}" srcOrd="2" destOrd="0" presId="urn:microsoft.com/office/officeart/2005/8/layout/cycle3"/>
    <dgm:cxn modelId="{46D9BCCF-464E-2A46-A243-6E22116C6A5A}" type="presParOf" srcId="{9EBFAE05-3297-8C47-8A20-5BAE6AB74E27}" destId="{38C2A3D9-316A-2E4B-B882-46C92C100020}" srcOrd="3" destOrd="0" presId="urn:microsoft.com/office/officeart/2005/8/layout/cycle3"/>
    <dgm:cxn modelId="{8341AF7A-A5DF-E14C-88FF-5026B5185713}" type="presParOf" srcId="{9EBFAE05-3297-8C47-8A20-5BAE6AB74E27}" destId="{FE699AF8-5636-2A44-B056-9900FFE0A67B}"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5D67D-9CC1-324E-BE92-17B6E619B8BB}">
      <dsp:nvSpPr>
        <dsp:cNvPr id="0" name=""/>
        <dsp:cNvSpPr/>
      </dsp:nvSpPr>
      <dsp:spPr>
        <a:xfrm>
          <a:off x="1220589" y="86111"/>
          <a:ext cx="4191369" cy="4191369"/>
        </a:xfrm>
        <a:prstGeom prst="circularArrow">
          <a:avLst>
            <a:gd name="adj1" fmla="val 4668"/>
            <a:gd name="adj2" fmla="val 272909"/>
            <a:gd name="adj3" fmla="val 13973991"/>
            <a:gd name="adj4" fmla="val 17301160"/>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B8638-BDB7-994A-96F8-9A24DA834124}">
      <dsp:nvSpPr>
        <dsp:cNvPr id="0" name=""/>
        <dsp:cNvSpPr/>
      </dsp:nvSpPr>
      <dsp:spPr>
        <a:xfrm>
          <a:off x="2376407" y="158846"/>
          <a:ext cx="1879734" cy="751960"/>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latin typeface="Lato" panose="020F0502020204030203" pitchFamily="34" charset="77"/>
            </a:rPr>
            <a:t>Identify user needs </a:t>
          </a:r>
        </a:p>
      </dsp:txBody>
      <dsp:txXfrm>
        <a:off x="2413115" y="195554"/>
        <a:ext cx="1806318" cy="678544"/>
      </dsp:txXfrm>
    </dsp:sp>
    <dsp:sp modelId="{65139C66-0396-9B40-882F-AC4515680F2A}">
      <dsp:nvSpPr>
        <dsp:cNvPr id="0" name=""/>
        <dsp:cNvSpPr/>
      </dsp:nvSpPr>
      <dsp:spPr>
        <a:xfrm>
          <a:off x="3911082" y="1591321"/>
          <a:ext cx="1820343" cy="896970"/>
        </a:xfrm>
        <a:prstGeom prst="roundRect">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latin typeface="Lato" panose="020F0502020204030203" pitchFamily="34" charset="77"/>
            </a:rPr>
            <a:t>Determine system requirements</a:t>
          </a:r>
        </a:p>
      </dsp:txBody>
      <dsp:txXfrm>
        <a:off x="3954868" y="1635107"/>
        <a:ext cx="1732771" cy="809398"/>
      </dsp:txXfrm>
    </dsp:sp>
    <dsp:sp modelId="{38C2A3D9-316A-2E4B-B882-46C92C100020}">
      <dsp:nvSpPr>
        <dsp:cNvPr id="0" name=""/>
        <dsp:cNvSpPr/>
      </dsp:nvSpPr>
      <dsp:spPr>
        <a:xfrm>
          <a:off x="2179918" y="2897081"/>
          <a:ext cx="2272711" cy="1295409"/>
        </a:xfrm>
        <a:prstGeom prst="roundRect">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Lato" panose="020F0502020204030203" pitchFamily="34" charset="77"/>
            </a:rPr>
            <a:t>Operate long-term observation and forecast systems &amp; leverage existing regional assets</a:t>
          </a:r>
        </a:p>
      </dsp:txBody>
      <dsp:txXfrm>
        <a:off x="2243155" y="2960318"/>
        <a:ext cx="2146237" cy="1168935"/>
      </dsp:txXfrm>
    </dsp:sp>
    <dsp:sp modelId="{FE699AF8-5636-2A44-B056-9900FFE0A67B}">
      <dsp:nvSpPr>
        <dsp:cNvPr id="0" name=""/>
        <dsp:cNvSpPr/>
      </dsp:nvSpPr>
      <dsp:spPr>
        <a:xfrm>
          <a:off x="437187" y="1304849"/>
          <a:ext cx="2748214" cy="1469914"/>
        </a:xfrm>
        <a:prstGeom prst="round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Lato" panose="020F0502020204030203" pitchFamily="34" charset="77"/>
            </a:rPr>
            <a:t>Co-design data tools and information products that help users make responsive and responsible decisions about safety, livelihoods, and stewardship</a:t>
          </a:r>
        </a:p>
      </dsp:txBody>
      <dsp:txXfrm>
        <a:off x="508942" y="1376604"/>
        <a:ext cx="2604704" cy="132640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EF6B3FFD-DBFB-7692-6603-66D3DA452DAD}"/>
            </a:ext>
          </a:extLst>
        </p:cNvPr>
        <p:cNvGrpSpPr/>
        <p:nvPr/>
      </p:nvGrpSpPr>
      <p:grpSpPr>
        <a:xfrm>
          <a:off x="0" y="0"/>
          <a:ext cx="0" cy="0"/>
          <a:chOff x="0" y="0"/>
          <a:chExt cx="0" cy="0"/>
        </a:xfrm>
      </p:grpSpPr>
      <p:sp>
        <p:nvSpPr>
          <p:cNvPr id="151" name="Google Shape;151;p8:notes">
            <a:extLst>
              <a:ext uri="{FF2B5EF4-FFF2-40B4-BE49-F238E27FC236}">
                <a16:creationId xmlns:a16="http://schemas.microsoft.com/office/drawing/2014/main" id="{B76A6A7A-4C0A-C0A5-9767-38EE1E6D44A5}"/>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a:buFont typeface="Arial" panose="020B0604020202020204" pitchFamily="34" charset="0"/>
              <a:buChar char="•"/>
            </a:pPr>
            <a:r>
              <a:rPr lang="en-US" dirty="0">
                <a:effectLst/>
                <a:latin typeface="+mn-lt"/>
              </a:rPr>
              <a:t>Our nation’s security, environment, and economy all depend on our ability to understand, monitor, and adapt to changes in our oceans, coastal waters, estuaries, shorelines, and Great Lakes.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solidFill>
                  <a:srgbClr val="0A6566"/>
                </a:solidFill>
                <a:effectLst/>
                <a:latin typeface="+mn-lt"/>
              </a:rPr>
              <a:t>U.S. Integrated Ocean Observing System (IOOS®) is a national effort designed to enable the broadest access to ocean data, tools, products, and knowledge. </a:t>
            </a:r>
          </a:p>
          <a:p>
            <a:pPr>
              <a:buFont typeface="Arial" panose="020B0604020202020204" pitchFamily="34" charset="0"/>
              <a:buChar char="•"/>
            </a:pPr>
            <a:r>
              <a:rPr lang="en-US" dirty="0">
                <a:effectLst/>
                <a:latin typeface="+mn-lt"/>
              </a:rPr>
              <a:t>IOOS provides coordination of people, technology, and data from eleven Regional Associations around the country so that information is comprehensive, consistent, usable, and freely available to inform decision making. </a:t>
            </a:r>
          </a:p>
          <a:p>
            <a:pPr>
              <a:buFont typeface="Arial" panose="020B0604020202020204" pitchFamily="34" charset="0"/>
              <a:buChar char="•"/>
            </a:pPr>
            <a:r>
              <a:rPr lang="en-US" dirty="0">
                <a:effectLst/>
                <a:latin typeface="+mn-lt"/>
              </a:rPr>
              <a:t>Many technologies used in coastal ocean observing allow us a round-the-clock look at what is happening above and below the water. </a:t>
            </a:r>
          </a:p>
          <a:p>
            <a:pPr marL="0" lvl="0" indent="0" algn="l" rtl="0">
              <a:spcBef>
                <a:spcPts val="0"/>
              </a:spcBef>
              <a:spcAft>
                <a:spcPts val="0"/>
              </a:spcAft>
              <a:buNone/>
            </a:pPr>
            <a:endParaRPr dirty="0"/>
          </a:p>
        </p:txBody>
      </p:sp>
      <p:sp>
        <p:nvSpPr>
          <p:cNvPr id="152" name="Google Shape;152;p8:notes">
            <a:extLst>
              <a:ext uri="{FF2B5EF4-FFF2-40B4-BE49-F238E27FC236}">
                <a16:creationId xmlns:a16="http://schemas.microsoft.com/office/drawing/2014/main" id="{08EF4E35-6ECC-F2D1-5EDD-A3BD38BD3C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691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C1F30337-1359-157D-8D23-3B22EF8D68FB}"/>
            </a:ext>
          </a:extLst>
        </p:cNvPr>
        <p:cNvGrpSpPr/>
        <p:nvPr/>
      </p:nvGrpSpPr>
      <p:grpSpPr>
        <a:xfrm>
          <a:off x="0" y="0"/>
          <a:ext cx="0" cy="0"/>
          <a:chOff x="0" y="0"/>
          <a:chExt cx="0" cy="0"/>
        </a:xfrm>
      </p:grpSpPr>
      <p:sp>
        <p:nvSpPr>
          <p:cNvPr id="151" name="Google Shape;151;p8:notes">
            <a:extLst>
              <a:ext uri="{FF2B5EF4-FFF2-40B4-BE49-F238E27FC236}">
                <a16:creationId xmlns:a16="http://schemas.microsoft.com/office/drawing/2014/main" id="{EB7A2D56-4AC1-ACB8-E8ED-A21A677F639E}"/>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a:buFont typeface="Arial" panose="020B0604020202020204" pitchFamily="34" charset="0"/>
              <a:buChar char="•"/>
            </a:pPr>
            <a:r>
              <a:rPr lang="en-US" dirty="0">
                <a:effectLst/>
                <a:latin typeface="+mn-lt"/>
              </a:rPr>
              <a:t>NANOOS has strong partnerships throughout the Pacific Northwest, nationally with sister IOOS Regional Associations, and with observing networks in British Columbia, Canada.</a:t>
            </a:r>
            <a:endParaRPr lang="en-US" dirty="0">
              <a:solidFill>
                <a:srgbClr val="0A6566"/>
              </a:solidFill>
              <a:effectLst/>
              <a:latin typeface="+mn-lt"/>
            </a:endParaRPr>
          </a:p>
          <a:p>
            <a:pPr marL="0" lvl="0" indent="0" algn="l" rtl="0">
              <a:spcBef>
                <a:spcPts val="0"/>
              </a:spcBef>
              <a:spcAft>
                <a:spcPts val="0"/>
              </a:spcAft>
              <a:buNone/>
            </a:pPr>
            <a:endParaRPr dirty="0"/>
          </a:p>
        </p:txBody>
      </p:sp>
      <p:sp>
        <p:nvSpPr>
          <p:cNvPr id="152" name="Google Shape;152;p8:notes">
            <a:extLst>
              <a:ext uri="{FF2B5EF4-FFF2-40B4-BE49-F238E27FC236}">
                <a16:creationId xmlns:a16="http://schemas.microsoft.com/office/drawing/2014/main" id="{EB1D96B4-7522-0C65-C693-1D14763827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36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367C1B06-F42C-34F0-1073-815D4A1AE7BD}"/>
            </a:ext>
          </a:extLst>
        </p:cNvPr>
        <p:cNvGrpSpPr/>
        <p:nvPr/>
      </p:nvGrpSpPr>
      <p:grpSpPr>
        <a:xfrm>
          <a:off x="0" y="0"/>
          <a:ext cx="0" cy="0"/>
          <a:chOff x="0" y="0"/>
          <a:chExt cx="0" cy="0"/>
        </a:xfrm>
      </p:grpSpPr>
      <p:sp>
        <p:nvSpPr>
          <p:cNvPr id="170" name="Google Shape;170;p10:notes">
            <a:extLst>
              <a:ext uri="{FF2B5EF4-FFF2-40B4-BE49-F238E27FC236}">
                <a16:creationId xmlns:a16="http://schemas.microsoft.com/office/drawing/2014/main" id="{A7D1062D-69BE-D5E2-4259-453B3EC2A6D0}"/>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0:notes">
            <a:extLst>
              <a:ext uri="{FF2B5EF4-FFF2-40B4-BE49-F238E27FC236}">
                <a16:creationId xmlns:a16="http://schemas.microsoft.com/office/drawing/2014/main" id="{926D4C5C-A50D-B41E-F52A-DFEA0E9229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7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30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8002356C-E778-2113-6E43-45828BF725B4}"/>
            </a:ext>
          </a:extLst>
        </p:cNvPr>
        <p:cNvGrpSpPr/>
        <p:nvPr/>
      </p:nvGrpSpPr>
      <p:grpSpPr>
        <a:xfrm>
          <a:off x="0" y="0"/>
          <a:ext cx="0" cy="0"/>
          <a:chOff x="0" y="0"/>
          <a:chExt cx="0" cy="0"/>
        </a:xfrm>
      </p:grpSpPr>
      <p:sp>
        <p:nvSpPr>
          <p:cNvPr id="88" name="Google Shape;88;p3:notes">
            <a:extLst>
              <a:ext uri="{FF2B5EF4-FFF2-40B4-BE49-F238E27FC236}">
                <a16:creationId xmlns:a16="http://schemas.microsoft.com/office/drawing/2014/main" id="{6160385B-9AA3-DF62-D304-E71AB01E82CB}"/>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9" name="Google Shape;89;p3:notes">
            <a:extLst>
              <a:ext uri="{FF2B5EF4-FFF2-40B4-BE49-F238E27FC236}">
                <a16:creationId xmlns:a16="http://schemas.microsoft.com/office/drawing/2014/main" id="{5643A393-F395-4CAD-5E64-866E4E6C8B7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7890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9AA57075-6255-F6BE-4518-C85E883A1717}"/>
            </a:ext>
          </a:extLst>
        </p:cNvPr>
        <p:cNvGrpSpPr/>
        <p:nvPr/>
      </p:nvGrpSpPr>
      <p:grpSpPr>
        <a:xfrm>
          <a:off x="0" y="0"/>
          <a:ext cx="0" cy="0"/>
          <a:chOff x="0" y="0"/>
          <a:chExt cx="0" cy="0"/>
        </a:xfrm>
      </p:grpSpPr>
      <p:sp>
        <p:nvSpPr>
          <p:cNvPr id="106" name="Google Shape;106;p5:notes">
            <a:extLst>
              <a:ext uri="{FF2B5EF4-FFF2-40B4-BE49-F238E27FC236}">
                <a16:creationId xmlns:a16="http://schemas.microsoft.com/office/drawing/2014/main" id="{B40DE2FB-C5B3-D208-0194-FFF6A00C8AF5}"/>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 name="Google Shape;107;p5:notes">
            <a:extLst>
              <a:ext uri="{FF2B5EF4-FFF2-40B4-BE49-F238E27FC236}">
                <a16:creationId xmlns:a16="http://schemas.microsoft.com/office/drawing/2014/main" id="{77A15769-5BC6-8EAD-0F1B-731737A14F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93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mn-lt"/>
              </a:rPr>
              <a:t>The stewardship of the oceans is behind all of the goals of the Integrated Ocean Observing System (IOOS), of which NANOOS is a part. IOOS goals also involve the protection and restoration of marine ecosystems, the maintenance of public health, the mitigation of natural disasters, and the sustainable management of our natural resources. Native Americans, the original protectors of the Pacific Northwest, are appropriately represented in the NANOOS logo that symbolizes the preservation of the coastal ocean ecosystem and the living beings that depend upon that ecosystem.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90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6544C554-8E87-4353-47D6-C81713B1B49A}"/>
            </a:ext>
          </a:extLst>
        </p:cNvPr>
        <p:cNvGrpSpPr/>
        <p:nvPr/>
      </p:nvGrpSpPr>
      <p:grpSpPr>
        <a:xfrm>
          <a:off x="0" y="0"/>
          <a:ext cx="0" cy="0"/>
          <a:chOff x="0" y="0"/>
          <a:chExt cx="0" cy="0"/>
        </a:xfrm>
      </p:grpSpPr>
      <p:sp>
        <p:nvSpPr>
          <p:cNvPr id="88" name="Google Shape;88;p3:notes">
            <a:extLst>
              <a:ext uri="{FF2B5EF4-FFF2-40B4-BE49-F238E27FC236}">
                <a16:creationId xmlns:a16="http://schemas.microsoft.com/office/drawing/2014/main" id="{4D596CA0-6A0D-A248-D261-57AE028D58A5}"/>
              </a:ext>
            </a:extLst>
          </p:cNvPr>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a:extLst>
              <a:ext uri="{FF2B5EF4-FFF2-40B4-BE49-F238E27FC236}">
                <a16:creationId xmlns:a16="http://schemas.microsoft.com/office/drawing/2014/main" id="{D39AD770-72BB-13A6-3D7F-9C4958749D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85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a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a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image" Target="../media/image4.gif"/><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hyperlink" Target="https://erddap.nanoos.org/erddap/index.html" TargetMode="External"/><Relationship Id="rId3" Type="http://schemas.openxmlformats.org/officeDocument/2006/relationships/image" Target="../media/image55.png"/><Relationship Id="rId7" Type="http://schemas.openxmlformats.org/officeDocument/2006/relationships/hyperlink" Target="https://nvs.nanoos.org/" TargetMode="External"/><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nanoos.org/home.php" TargetMode="Externa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nanoos.org/" TargetMode="External"/><Relationship Id="rId4" Type="http://schemas.openxmlformats.org/officeDocument/2006/relationships/hyperlink" Target="mailto:janewton@uw.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S2001276204225_HMBR_lrg"/>
          <p:cNvPicPr preferRelativeResize="0"/>
          <p:nvPr/>
        </p:nvPicPr>
        <p:blipFill rotWithShape="1">
          <a:blip r:embed="rId3">
            <a:alphaModFix/>
          </a:blip>
          <a:srcRect l="16985" t="27697" r="16795" b="34331"/>
          <a:stretch/>
        </p:blipFill>
        <p:spPr>
          <a:xfrm>
            <a:off x="0" y="0"/>
            <a:ext cx="12192000" cy="6858000"/>
          </a:xfrm>
          <a:prstGeom prst="rect">
            <a:avLst/>
          </a:prstGeom>
          <a:noFill/>
          <a:ln>
            <a:noFill/>
          </a:ln>
        </p:spPr>
      </p:pic>
      <p:sp>
        <p:nvSpPr>
          <p:cNvPr id="71" name="Google Shape;71;p1"/>
          <p:cNvSpPr/>
          <p:nvPr/>
        </p:nvSpPr>
        <p:spPr>
          <a:xfrm>
            <a:off x="0" y="-11008"/>
            <a:ext cx="12192000" cy="6879900"/>
          </a:xfrm>
          <a:prstGeom prst="rect">
            <a:avLst/>
          </a:prstGeom>
          <a:gradFill>
            <a:gsLst>
              <a:gs pos="0">
                <a:schemeClr val="lt1"/>
              </a:gs>
              <a:gs pos="100000">
                <a:srgbClr val="FFFFFF">
                  <a:alpha val="14901"/>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5F5F5"/>
              </a:solidFill>
              <a:latin typeface="Arial"/>
              <a:ea typeface="Arial"/>
              <a:cs typeface="Arial"/>
              <a:sym typeface="Arial"/>
            </a:endParaRPr>
          </a:p>
        </p:txBody>
      </p:sp>
      <p:pic>
        <p:nvPicPr>
          <p:cNvPr id="72" name="Google Shape;72;p1" descr="Logo&#10;&#10;Description automatically generated"/>
          <p:cNvPicPr preferRelativeResize="0"/>
          <p:nvPr/>
        </p:nvPicPr>
        <p:blipFill rotWithShape="1">
          <a:blip r:embed="rId4">
            <a:alphaModFix/>
          </a:blip>
          <a:srcRect/>
          <a:stretch/>
        </p:blipFill>
        <p:spPr>
          <a:xfrm>
            <a:off x="483648" y="468739"/>
            <a:ext cx="4080292" cy="4572000"/>
          </a:xfrm>
          <a:prstGeom prst="rect">
            <a:avLst/>
          </a:prstGeom>
          <a:noFill/>
          <a:ln>
            <a:noFill/>
          </a:ln>
        </p:spPr>
      </p:pic>
      <p:sp>
        <p:nvSpPr>
          <p:cNvPr id="73" name="Google Shape;73;p1"/>
          <p:cNvSpPr txBox="1">
            <a:spLocks noGrp="1"/>
          </p:cNvSpPr>
          <p:nvPr>
            <p:ph type="ctrTitle"/>
          </p:nvPr>
        </p:nvSpPr>
        <p:spPr>
          <a:xfrm>
            <a:off x="4563939" y="1122363"/>
            <a:ext cx="7144413"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Lato"/>
              <a:buNone/>
            </a:pPr>
            <a:r>
              <a:rPr lang="en-US" sz="4000" b="1" dirty="0">
                <a:solidFill>
                  <a:srgbClr val="222222"/>
                </a:solidFill>
                <a:effectLst/>
                <a:latin typeface="Lato Black" panose="020F0502020204030203" pitchFamily="34" charset="77"/>
              </a:rPr>
              <a:t>NANOOS Observin</a:t>
            </a:r>
            <a:r>
              <a:rPr lang="en-US" sz="4000" b="1" dirty="0">
                <a:solidFill>
                  <a:srgbClr val="222222"/>
                </a:solidFill>
                <a:latin typeface="Lato Black" panose="020F0502020204030203" pitchFamily="34" charset="77"/>
              </a:rPr>
              <a:t>g System and </a:t>
            </a:r>
            <a:br>
              <a:rPr lang="en-US" sz="4000" b="1" dirty="0">
                <a:solidFill>
                  <a:srgbClr val="222222"/>
                </a:solidFill>
                <a:latin typeface="Lato Black" panose="020F0502020204030203" pitchFamily="34" charset="77"/>
              </a:rPr>
            </a:br>
            <a:r>
              <a:rPr lang="en-US" sz="4000" b="1" dirty="0">
                <a:solidFill>
                  <a:srgbClr val="222222"/>
                </a:solidFill>
                <a:latin typeface="Lato Black" panose="020F0502020204030203" pitchFamily="34" charset="77"/>
              </a:rPr>
              <a:t>science observations from it</a:t>
            </a:r>
            <a:endParaRPr sz="4000" b="1" dirty="0">
              <a:latin typeface="Lato Black" panose="020F0502020204030203" pitchFamily="34" charset="77"/>
            </a:endParaRPr>
          </a:p>
        </p:txBody>
      </p:sp>
      <p:sp>
        <p:nvSpPr>
          <p:cNvPr id="74" name="Google Shape;74;p1"/>
          <p:cNvSpPr txBox="1">
            <a:spLocks noGrp="1"/>
          </p:cNvSpPr>
          <p:nvPr>
            <p:ph type="subTitle" idx="1"/>
          </p:nvPr>
        </p:nvSpPr>
        <p:spPr>
          <a:xfrm>
            <a:off x="4563939" y="4150365"/>
            <a:ext cx="7039979" cy="1655762"/>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400"/>
              <a:buNone/>
            </a:pPr>
            <a:r>
              <a:rPr lang="en-US" dirty="0"/>
              <a:t>Salish Sea Workshop</a:t>
            </a:r>
          </a:p>
          <a:p>
            <a:pPr marL="0" lvl="0" indent="0" algn="ctr" rtl="0">
              <a:lnSpc>
                <a:spcPct val="90000"/>
              </a:lnSpc>
              <a:spcBef>
                <a:spcPts val="0"/>
              </a:spcBef>
              <a:spcAft>
                <a:spcPts val="0"/>
              </a:spcAft>
              <a:buClr>
                <a:schemeClr val="dk1"/>
              </a:buClr>
              <a:buSzPts val="2400"/>
              <a:buNone/>
            </a:pPr>
            <a:r>
              <a:rPr lang="en-US" dirty="0"/>
              <a:t>16 July 2025</a:t>
            </a:r>
          </a:p>
          <a:p>
            <a:pPr marL="0" lvl="0" indent="0" algn="ctr" rtl="0">
              <a:lnSpc>
                <a:spcPct val="90000"/>
              </a:lnSpc>
              <a:spcBef>
                <a:spcPts val="0"/>
              </a:spcBef>
              <a:spcAft>
                <a:spcPts val="0"/>
              </a:spcAft>
              <a:buClr>
                <a:schemeClr val="dk1"/>
              </a:buClr>
              <a:buSzPts val="2400"/>
              <a:buNone/>
            </a:pPr>
            <a:endParaRPr lang="en-US" dirty="0"/>
          </a:p>
          <a:p>
            <a:pPr marL="0" lvl="0" indent="0" algn="ctr" rtl="0">
              <a:lnSpc>
                <a:spcPct val="90000"/>
              </a:lnSpc>
              <a:spcBef>
                <a:spcPts val="0"/>
              </a:spcBef>
              <a:spcAft>
                <a:spcPts val="0"/>
              </a:spcAft>
              <a:buClr>
                <a:schemeClr val="dk1"/>
              </a:buClr>
              <a:buSzPts val="2400"/>
              <a:buNone/>
            </a:pPr>
            <a:r>
              <a:rPr lang="en-US" i="1" dirty="0"/>
              <a:t>Jan Newton</a:t>
            </a:r>
            <a:br>
              <a:rPr lang="en-US" i="1" dirty="0"/>
            </a:br>
            <a:r>
              <a:rPr lang="en-US" i="1" dirty="0"/>
              <a:t>University of Washington</a:t>
            </a:r>
            <a:endParaRPr i="1" dirty="0"/>
          </a:p>
        </p:txBody>
      </p:sp>
      <p:pic>
        <p:nvPicPr>
          <p:cNvPr id="75" name="Google Shape;75;p1" descr="A black and white logo&#10;&#10;Description automatically generated with medium confidence"/>
          <p:cNvPicPr preferRelativeResize="0"/>
          <p:nvPr/>
        </p:nvPicPr>
        <p:blipFill rotWithShape="1">
          <a:blip r:embed="rId5">
            <a:alphaModFix/>
          </a:blip>
          <a:srcRect/>
          <a:stretch/>
        </p:blipFill>
        <p:spPr>
          <a:xfrm>
            <a:off x="10233947" y="6037272"/>
            <a:ext cx="1868845" cy="731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11B42-B2A8-4B36-62AA-7458067C85AC}"/>
              </a:ext>
            </a:extLst>
          </p:cNvPr>
          <p:cNvPicPr>
            <a:picLocks noChangeAspect="1"/>
          </p:cNvPicPr>
          <p:nvPr/>
        </p:nvPicPr>
        <p:blipFill>
          <a:blip r:embed="rId2"/>
          <a:srcRect t="184"/>
          <a:stretch>
            <a:fillRect/>
          </a:stretch>
        </p:blipFill>
        <p:spPr>
          <a:xfrm>
            <a:off x="-16625" y="479685"/>
            <a:ext cx="12192000" cy="5863565"/>
          </a:xfrm>
          <a:prstGeom prst="rect">
            <a:avLst/>
          </a:prstGeom>
        </p:spPr>
      </p:pic>
    </p:spTree>
    <p:extLst>
      <p:ext uri="{BB962C8B-B14F-4D97-AF65-F5344CB8AC3E}">
        <p14:creationId xmlns:p14="http://schemas.microsoft.com/office/powerpoint/2010/main" val="91309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08F814-3640-3E4B-5924-377F086AAC58}"/>
              </a:ext>
            </a:extLst>
          </p:cNvPr>
          <p:cNvPicPr>
            <a:picLocks noChangeAspect="1"/>
          </p:cNvPicPr>
          <p:nvPr/>
        </p:nvPicPr>
        <p:blipFill>
          <a:blip r:embed="rId2"/>
          <a:stretch>
            <a:fillRect/>
          </a:stretch>
        </p:blipFill>
        <p:spPr>
          <a:xfrm>
            <a:off x="0" y="490265"/>
            <a:ext cx="12192000" cy="5877470"/>
          </a:xfrm>
          <a:prstGeom prst="rect">
            <a:avLst/>
          </a:prstGeom>
        </p:spPr>
      </p:pic>
    </p:spTree>
    <p:extLst>
      <p:ext uri="{BB962C8B-B14F-4D97-AF65-F5344CB8AC3E}">
        <p14:creationId xmlns:p14="http://schemas.microsoft.com/office/powerpoint/2010/main" val="3874634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69E40B-24E4-20F7-5845-7781148D8D0C}"/>
              </a:ext>
            </a:extLst>
          </p:cNvPr>
          <p:cNvPicPr>
            <a:picLocks noChangeAspect="1"/>
          </p:cNvPicPr>
          <p:nvPr/>
        </p:nvPicPr>
        <p:blipFill>
          <a:blip r:embed="rId2"/>
          <a:stretch>
            <a:fillRect/>
          </a:stretch>
        </p:blipFill>
        <p:spPr>
          <a:xfrm>
            <a:off x="-16625" y="481731"/>
            <a:ext cx="12192000" cy="5861288"/>
          </a:xfrm>
          <a:prstGeom prst="rect">
            <a:avLst/>
          </a:prstGeom>
        </p:spPr>
      </p:pic>
    </p:spTree>
    <p:extLst>
      <p:ext uri="{BB962C8B-B14F-4D97-AF65-F5344CB8AC3E}">
        <p14:creationId xmlns:p14="http://schemas.microsoft.com/office/powerpoint/2010/main" val="385628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90461-4B1A-99B2-506E-5B9B07F255F4}"/>
              </a:ext>
            </a:extLst>
          </p:cNvPr>
          <p:cNvPicPr>
            <a:picLocks noChangeAspect="1"/>
          </p:cNvPicPr>
          <p:nvPr/>
        </p:nvPicPr>
        <p:blipFill>
          <a:blip r:embed="rId2"/>
          <a:stretch>
            <a:fillRect/>
          </a:stretch>
        </p:blipFill>
        <p:spPr>
          <a:xfrm>
            <a:off x="0" y="490382"/>
            <a:ext cx="12192000" cy="5877236"/>
          </a:xfrm>
          <a:prstGeom prst="rect">
            <a:avLst/>
          </a:prstGeom>
        </p:spPr>
      </p:pic>
    </p:spTree>
    <p:extLst>
      <p:ext uri="{BB962C8B-B14F-4D97-AF65-F5344CB8AC3E}">
        <p14:creationId xmlns:p14="http://schemas.microsoft.com/office/powerpoint/2010/main" val="2891759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387E3D-E55C-C021-2437-8D7307BFCB18}"/>
              </a:ext>
            </a:extLst>
          </p:cNvPr>
          <p:cNvPicPr>
            <a:picLocks noChangeAspect="1"/>
          </p:cNvPicPr>
          <p:nvPr/>
        </p:nvPicPr>
        <p:blipFill>
          <a:blip r:embed="rId2"/>
          <a:stretch>
            <a:fillRect/>
          </a:stretch>
        </p:blipFill>
        <p:spPr>
          <a:xfrm>
            <a:off x="-16625" y="475638"/>
            <a:ext cx="12192000" cy="5906724"/>
          </a:xfrm>
          <a:prstGeom prst="rect">
            <a:avLst/>
          </a:prstGeom>
        </p:spPr>
      </p:pic>
    </p:spTree>
    <p:extLst>
      <p:ext uri="{BB962C8B-B14F-4D97-AF65-F5344CB8AC3E}">
        <p14:creationId xmlns:p14="http://schemas.microsoft.com/office/powerpoint/2010/main" val="331258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B26F55-45FF-91F9-0737-DF81C8D5E22C}"/>
              </a:ext>
            </a:extLst>
          </p:cNvPr>
          <p:cNvPicPr>
            <a:picLocks noChangeAspect="1"/>
          </p:cNvPicPr>
          <p:nvPr/>
        </p:nvPicPr>
        <p:blipFill>
          <a:blip r:embed="rId2"/>
          <a:stretch>
            <a:fillRect/>
          </a:stretch>
        </p:blipFill>
        <p:spPr>
          <a:xfrm>
            <a:off x="0" y="485428"/>
            <a:ext cx="12192000" cy="5887143"/>
          </a:xfrm>
          <a:prstGeom prst="rect">
            <a:avLst/>
          </a:prstGeom>
        </p:spPr>
      </p:pic>
    </p:spTree>
    <p:extLst>
      <p:ext uri="{BB962C8B-B14F-4D97-AF65-F5344CB8AC3E}">
        <p14:creationId xmlns:p14="http://schemas.microsoft.com/office/powerpoint/2010/main" val="399716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DB907B-451B-8752-F9E9-F73FFD409D0F}"/>
              </a:ext>
            </a:extLst>
          </p:cNvPr>
          <p:cNvPicPr>
            <a:picLocks noChangeAspect="1"/>
          </p:cNvPicPr>
          <p:nvPr/>
        </p:nvPicPr>
        <p:blipFill>
          <a:blip r:embed="rId2"/>
          <a:stretch>
            <a:fillRect/>
          </a:stretch>
        </p:blipFill>
        <p:spPr>
          <a:xfrm>
            <a:off x="5" y="486424"/>
            <a:ext cx="12192000" cy="5890076"/>
          </a:xfrm>
          <a:prstGeom prst="rect">
            <a:avLst/>
          </a:prstGeom>
        </p:spPr>
      </p:pic>
    </p:spTree>
    <p:extLst>
      <p:ext uri="{BB962C8B-B14F-4D97-AF65-F5344CB8AC3E}">
        <p14:creationId xmlns:p14="http://schemas.microsoft.com/office/powerpoint/2010/main" val="410920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alinity&#10;&#10;AI-generated content may be incorrect.">
            <a:extLst>
              <a:ext uri="{FF2B5EF4-FFF2-40B4-BE49-F238E27FC236}">
                <a16:creationId xmlns:a16="http://schemas.microsoft.com/office/drawing/2014/main" id="{E4A30B29-0B44-A9BE-10E7-426550A47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983" y="1051091"/>
            <a:ext cx="3375512" cy="5786592"/>
          </a:xfrm>
          <a:prstGeom prst="rect">
            <a:avLst/>
          </a:prstGeom>
        </p:spPr>
      </p:pic>
      <p:pic>
        <p:nvPicPr>
          <p:cNvPr id="4" name="Picture 3" descr="A diagram of a temperature&#10;&#10;AI-generated content may be incorrect.">
            <a:extLst>
              <a:ext uri="{FF2B5EF4-FFF2-40B4-BE49-F238E27FC236}">
                <a16:creationId xmlns:a16="http://schemas.microsoft.com/office/drawing/2014/main" id="{65D7799D-BFC5-B2F8-0C2F-D87520F52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1" y="1051091"/>
            <a:ext cx="3375512" cy="5786592"/>
          </a:xfrm>
          <a:prstGeom prst="rect">
            <a:avLst/>
          </a:prstGeom>
        </p:spPr>
      </p:pic>
      <p:sp>
        <p:nvSpPr>
          <p:cNvPr id="5" name="Text Box 1">
            <a:extLst>
              <a:ext uri="{FF2B5EF4-FFF2-40B4-BE49-F238E27FC236}">
                <a16:creationId xmlns:a16="http://schemas.microsoft.com/office/drawing/2014/main" id="{73B6927B-C68D-C8AB-BD4F-2535B83473C1}"/>
              </a:ext>
            </a:extLst>
          </p:cNvPr>
          <p:cNvSpPr txBox="1"/>
          <p:nvPr/>
        </p:nvSpPr>
        <p:spPr>
          <a:xfrm>
            <a:off x="7039495" y="3003262"/>
            <a:ext cx="4864034" cy="3563793"/>
          </a:xfrm>
          <a:prstGeom prst="rect">
            <a:avLst/>
          </a:prstGeom>
          <a:solidFill>
            <a:schemeClr val="tx2">
              <a:lumMod val="10000"/>
              <a:lumOff val="9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Aft>
                <a:spcPts val="800"/>
              </a:spcAft>
              <a:buNone/>
            </a:pPr>
            <a:r>
              <a:rPr lang="en-US" sz="2400" b="1" dirty="0">
                <a:effectLst/>
                <a:latin typeface="Aptos" panose="020B0004020202020204" pitchFamily="34" charset="0"/>
                <a:ea typeface="Aptos" panose="020B0004020202020204" pitchFamily="34" charset="0"/>
                <a:cs typeface="Aptos" panose="020B0004020202020204" pitchFamily="34" charset="0"/>
              </a:rPr>
              <a:t>Science Highlights - 2024</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800"/>
              </a:spcAft>
              <a:buFont typeface="Wingdings" panose="05000000000000000000" pitchFamily="2" charset="2"/>
              <a:buChar char=""/>
            </a:pPr>
            <a:r>
              <a:rPr lang="en-US" sz="1800" u="none" strike="noStrike" dirty="0">
                <a:effectLst/>
                <a:latin typeface="Aptos" panose="020B0004020202020204" pitchFamily="34" charset="0"/>
                <a:ea typeface="Aptos" panose="020B0004020202020204" pitchFamily="34" charset="0"/>
                <a:cs typeface="Aptos" panose="020B0004020202020204" pitchFamily="34" charset="0"/>
              </a:rPr>
              <a:t>Warm temperature anomalies (15-year climatology 2010-2024) were observed in all basins for most of the year, likely driven by heat fluxes for the first half of the year.</a:t>
            </a:r>
            <a:endParaRPr lang="en-US" sz="2400" u="none" strike="noStrike"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800"/>
              </a:spcAft>
              <a:buFont typeface="Wingdings" panose="05000000000000000000" pitchFamily="2" charset="2"/>
              <a:buChar char=""/>
            </a:pPr>
            <a:r>
              <a:rPr lang="en-US" sz="1800" u="none" strike="noStrike" dirty="0">
                <a:effectLst/>
                <a:latin typeface="Aptos" panose="020B0004020202020204" pitchFamily="34" charset="0"/>
                <a:ea typeface="Aptos" panose="020B0004020202020204" pitchFamily="34" charset="0"/>
                <a:cs typeface="Aptos" panose="020B0004020202020204" pitchFamily="34" charset="0"/>
              </a:rPr>
              <a:t>In all basins salinity was higher than normal</a:t>
            </a:r>
            <a:r>
              <a:rPr lang="en-US" sz="1800" u="sng" dirty="0">
                <a:solidFill>
                  <a:srgbClr val="008080"/>
                </a:solidFill>
                <a:latin typeface="Aptos" panose="020B0004020202020204" pitchFamily="34" charset="0"/>
                <a:ea typeface="Aptos" panose="020B0004020202020204" pitchFamily="34" charset="0"/>
                <a:cs typeface="Aptos" panose="020B0004020202020204" pitchFamily="34" charset="0"/>
              </a:rPr>
              <a:t>, </a:t>
            </a:r>
            <a:r>
              <a:rPr lang="en-US" sz="1800" u="none" strike="noStrike" dirty="0">
                <a:effectLst/>
                <a:latin typeface="Aptos" panose="020B0004020202020204" pitchFamily="34" charset="0"/>
                <a:ea typeface="Aptos" panose="020B0004020202020204" pitchFamily="34" charset="0"/>
                <a:cs typeface="Aptos" panose="020B0004020202020204" pitchFamily="34" charset="0"/>
              </a:rPr>
              <a:t>likely due to reduced river and rainfall input. This continues a several-year trend of higher salinity that results in higher density, reduced stratification, and increased mixing.</a:t>
            </a:r>
            <a:endParaRPr lang="en-US" sz="2400" u="none" strike="noStrike" dirty="0">
              <a:effectLst/>
              <a:latin typeface="Aptos" panose="020B0004020202020204" pitchFamily="34" charset="0"/>
              <a:ea typeface="Aptos" panose="020B0004020202020204" pitchFamily="34" charset="0"/>
              <a:cs typeface="Aptos" panose="020B0004020202020204" pitchFamily="34" charset="0"/>
            </a:endParaRPr>
          </a:p>
        </p:txBody>
      </p:sp>
      <p:pic>
        <p:nvPicPr>
          <p:cNvPr id="7" name="Picture 6">
            <a:extLst>
              <a:ext uri="{FF2B5EF4-FFF2-40B4-BE49-F238E27FC236}">
                <a16:creationId xmlns:a16="http://schemas.microsoft.com/office/drawing/2014/main" id="{5CA65784-1754-0126-01D4-0274EB5BF8B8}"/>
              </a:ext>
            </a:extLst>
          </p:cNvPr>
          <p:cNvPicPr>
            <a:picLocks noChangeAspect="1"/>
          </p:cNvPicPr>
          <p:nvPr/>
        </p:nvPicPr>
        <p:blipFill>
          <a:blip r:embed="rId4"/>
          <a:stretch>
            <a:fillRect/>
          </a:stretch>
        </p:blipFill>
        <p:spPr>
          <a:xfrm>
            <a:off x="8528019" y="91529"/>
            <a:ext cx="2134823" cy="2738697"/>
          </a:xfrm>
          <a:prstGeom prst="rect">
            <a:avLst/>
          </a:prstGeom>
        </p:spPr>
      </p:pic>
      <p:sp>
        <p:nvSpPr>
          <p:cNvPr id="11" name="Title 1">
            <a:extLst>
              <a:ext uri="{FF2B5EF4-FFF2-40B4-BE49-F238E27FC236}">
                <a16:creationId xmlns:a16="http://schemas.microsoft.com/office/drawing/2014/main" id="{FDE9EFC5-1BF8-778B-60D0-276D935844A5}"/>
              </a:ext>
            </a:extLst>
          </p:cNvPr>
          <p:cNvSpPr txBox="1">
            <a:spLocks/>
          </p:cNvSpPr>
          <p:nvPr/>
        </p:nvSpPr>
        <p:spPr>
          <a:xfrm>
            <a:off x="176701" y="-167427"/>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ato"/>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PUGET SOUND ORCA* BUOYS</a:t>
            </a:r>
          </a:p>
        </p:txBody>
      </p:sp>
      <p:sp>
        <p:nvSpPr>
          <p:cNvPr id="2" name="TextBox 1">
            <a:extLst>
              <a:ext uri="{FF2B5EF4-FFF2-40B4-BE49-F238E27FC236}">
                <a16:creationId xmlns:a16="http://schemas.microsoft.com/office/drawing/2014/main" id="{D4BACEF6-3C6D-B117-382C-35E2C9CE2972}"/>
              </a:ext>
            </a:extLst>
          </p:cNvPr>
          <p:cNvSpPr txBox="1"/>
          <p:nvPr/>
        </p:nvSpPr>
        <p:spPr>
          <a:xfrm>
            <a:off x="4921373" y="691487"/>
            <a:ext cx="3857105" cy="307777"/>
          </a:xfrm>
          <a:prstGeom prst="rect">
            <a:avLst/>
          </a:prstGeom>
          <a:noFill/>
        </p:spPr>
        <p:txBody>
          <a:bodyPr wrap="square" rtlCol="0">
            <a:spAutoFit/>
          </a:bodyPr>
          <a:lstStyle/>
          <a:p>
            <a:r>
              <a:rPr lang="en-US" dirty="0"/>
              <a:t>*Oceanic Real-time Chemical Analyzer</a:t>
            </a:r>
          </a:p>
        </p:txBody>
      </p:sp>
      <p:pic>
        <p:nvPicPr>
          <p:cNvPr id="8" name="Picture 7">
            <a:extLst>
              <a:ext uri="{FF2B5EF4-FFF2-40B4-BE49-F238E27FC236}">
                <a16:creationId xmlns:a16="http://schemas.microsoft.com/office/drawing/2014/main" id="{FB5FDF37-0761-2694-2587-B6986F2646C4}"/>
              </a:ext>
            </a:extLst>
          </p:cNvPr>
          <p:cNvPicPr>
            <a:picLocks noChangeAspect="1"/>
          </p:cNvPicPr>
          <p:nvPr/>
        </p:nvPicPr>
        <p:blipFill>
          <a:blip r:embed="rId5"/>
          <a:stretch>
            <a:fillRect/>
          </a:stretch>
        </p:blipFill>
        <p:spPr>
          <a:xfrm>
            <a:off x="10763140" y="91528"/>
            <a:ext cx="1313276" cy="2692847"/>
          </a:xfrm>
          <a:prstGeom prst="rect">
            <a:avLst/>
          </a:prstGeom>
        </p:spPr>
      </p:pic>
    </p:spTree>
    <p:extLst>
      <p:ext uri="{BB962C8B-B14F-4D97-AF65-F5344CB8AC3E}">
        <p14:creationId xmlns:p14="http://schemas.microsoft.com/office/powerpoint/2010/main" val="205892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25C92E-C45C-2683-E37F-945C9E4D97A1}"/>
              </a:ext>
            </a:extLst>
          </p:cNvPr>
          <p:cNvPicPr>
            <a:picLocks noChangeAspect="1"/>
          </p:cNvPicPr>
          <p:nvPr/>
        </p:nvPicPr>
        <p:blipFill>
          <a:blip r:embed="rId2"/>
          <a:stretch>
            <a:fillRect/>
          </a:stretch>
        </p:blipFill>
        <p:spPr>
          <a:xfrm>
            <a:off x="239430" y="793456"/>
            <a:ext cx="7058025" cy="6115050"/>
          </a:xfrm>
          <a:prstGeom prst="rect">
            <a:avLst/>
          </a:prstGeom>
        </p:spPr>
      </p:pic>
      <p:sp>
        <p:nvSpPr>
          <p:cNvPr id="3" name="Text Box 1">
            <a:extLst>
              <a:ext uri="{FF2B5EF4-FFF2-40B4-BE49-F238E27FC236}">
                <a16:creationId xmlns:a16="http://schemas.microsoft.com/office/drawing/2014/main" id="{15FFF790-BDAC-8EC0-5EEC-0C678B6343C6}"/>
              </a:ext>
            </a:extLst>
          </p:cNvPr>
          <p:cNvSpPr txBox="1"/>
          <p:nvPr/>
        </p:nvSpPr>
        <p:spPr>
          <a:xfrm>
            <a:off x="7188286" y="3113116"/>
            <a:ext cx="4864034" cy="2765770"/>
          </a:xfrm>
          <a:prstGeom prst="rect">
            <a:avLst/>
          </a:prstGeom>
          <a:solidFill>
            <a:schemeClr val="tx2">
              <a:lumMod val="10000"/>
              <a:lumOff val="9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Aft>
                <a:spcPts val="800"/>
              </a:spcAft>
              <a:buNone/>
            </a:pPr>
            <a:r>
              <a:rPr lang="en-US" sz="2400" b="1" dirty="0">
                <a:effectLst/>
                <a:latin typeface="Aptos" panose="020B0004020202020204" pitchFamily="34" charset="0"/>
                <a:ea typeface="Aptos" panose="020B0004020202020204" pitchFamily="34" charset="0"/>
                <a:cs typeface="Aptos" panose="020B0004020202020204" pitchFamily="34" charset="0"/>
              </a:rPr>
              <a:t>Science Highlights - 2024</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800"/>
              </a:spcAft>
              <a:buFont typeface="Wingdings" panose="05000000000000000000" pitchFamily="2" charset="2"/>
              <a:buChar char=""/>
            </a:pPr>
            <a:r>
              <a:rPr lang="en-US" sz="1800" u="none" strike="noStrike" dirty="0">
                <a:effectLst/>
                <a:latin typeface="Aptos" panose="020B0004020202020204" pitchFamily="34" charset="0"/>
                <a:ea typeface="Aptos" panose="020B0004020202020204" pitchFamily="34" charset="0"/>
                <a:cs typeface="Aptos" panose="020B0004020202020204" pitchFamily="34" charset="0"/>
              </a:rPr>
              <a:t>Modest dissolved oxygen anomalies were observed in most basins, alternating between periods of positive and negative anomalies.</a:t>
            </a:r>
            <a:endParaRPr lang="en-US" sz="2400" u="none" strike="noStrike"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800"/>
              </a:spcAft>
              <a:buFont typeface="Wingdings" panose="05000000000000000000" pitchFamily="2" charset="2"/>
              <a:buChar char=""/>
            </a:pPr>
            <a:r>
              <a:rPr lang="en-US" sz="1800" u="none" strike="noStrike" dirty="0">
                <a:effectLst/>
                <a:latin typeface="Aptos" panose="020B0004020202020204" pitchFamily="34" charset="0"/>
                <a:ea typeface="Aptos" panose="020B0004020202020204" pitchFamily="34" charset="0"/>
                <a:cs typeface="Aptos" panose="020B0004020202020204" pitchFamily="34" charset="0"/>
              </a:rPr>
              <a:t>Hypoxia was observed at </a:t>
            </a:r>
            <a:r>
              <a:rPr lang="en-US" sz="1800" u="none" strike="noStrike" dirty="0" err="1">
                <a:effectLst/>
                <a:latin typeface="Aptos" panose="020B0004020202020204" pitchFamily="34" charset="0"/>
                <a:ea typeface="Aptos" panose="020B0004020202020204" pitchFamily="34" charset="0"/>
                <a:cs typeface="Aptos" panose="020B0004020202020204" pitchFamily="34" charset="0"/>
              </a:rPr>
              <a:t>Twanoh</a:t>
            </a:r>
            <a:r>
              <a:rPr lang="en-US" sz="1800" u="none" strike="noStrike" dirty="0">
                <a:effectLst/>
                <a:latin typeface="Aptos" panose="020B0004020202020204" pitchFamily="34" charset="0"/>
                <a:ea typeface="Aptos" panose="020B0004020202020204" pitchFamily="34" charset="0"/>
                <a:cs typeface="Aptos" panose="020B0004020202020204" pitchFamily="34" charset="0"/>
              </a:rPr>
              <a:t> in late summer, before modulating, but staying low to end the year.</a:t>
            </a:r>
            <a:endParaRPr lang="en-US" sz="2400" u="none" strike="noStrike" dirty="0">
              <a:effectLst/>
              <a:latin typeface="Aptos" panose="020B0004020202020204" pitchFamily="34" charset="0"/>
              <a:ea typeface="Aptos" panose="020B0004020202020204" pitchFamily="34" charset="0"/>
              <a:cs typeface="Aptos" panose="020B0004020202020204" pitchFamily="34" charset="0"/>
            </a:endParaRPr>
          </a:p>
        </p:txBody>
      </p:sp>
      <p:pic>
        <p:nvPicPr>
          <p:cNvPr id="7" name="Picture 6">
            <a:extLst>
              <a:ext uri="{FF2B5EF4-FFF2-40B4-BE49-F238E27FC236}">
                <a16:creationId xmlns:a16="http://schemas.microsoft.com/office/drawing/2014/main" id="{4C62E8A5-B8B7-B254-D3A9-53621A2580A5}"/>
              </a:ext>
            </a:extLst>
          </p:cNvPr>
          <p:cNvPicPr>
            <a:picLocks noChangeAspect="1"/>
          </p:cNvPicPr>
          <p:nvPr/>
        </p:nvPicPr>
        <p:blipFill>
          <a:blip r:embed="rId3"/>
          <a:stretch>
            <a:fillRect/>
          </a:stretch>
        </p:blipFill>
        <p:spPr>
          <a:xfrm>
            <a:off x="8528019" y="91529"/>
            <a:ext cx="2134823" cy="2738697"/>
          </a:xfrm>
          <a:prstGeom prst="rect">
            <a:avLst/>
          </a:prstGeom>
        </p:spPr>
      </p:pic>
      <p:sp>
        <p:nvSpPr>
          <p:cNvPr id="11" name="Title 1">
            <a:extLst>
              <a:ext uri="{FF2B5EF4-FFF2-40B4-BE49-F238E27FC236}">
                <a16:creationId xmlns:a16="http://schemas.microsoft.com/office/drawing/2014/main" id="{88911548-79AA-F0EC-3DB8-90EB3EE7D9A7}"/>
              </a:ext>
            </a:extLst>
          </p:cNvPr>
          <p:cNvSpPr txBox="1">
            <a:spLocks/>
          </p:cNvSpPr>
          <p:nvPr/>
        </p:nvSpPr>
        <p:spPr>
          <a:xfrm>
            <a:off x="176701" y="-167427"/>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ato"/>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PUGET SOUND ORCA BUOYS</a:t>
            </a:r>
          </a:p>
        </p:txBody>
      </p:sp>
      <p:sp>
        <p:nvSpPr>
          <p:cNvPr id="12" name="Star: 5 Points 11">
            <a:extLst>
              <a:ext uri="{FF2B5EF4-FFF2-40B4-BE49-F238E27FC236}">
                <a16:creationId xmlns:a16="http://schemas.microsoft.com/office/drawing/2014/main" id="{BA5281D5-9785-DBAE-A3F2-826E8D0D218E}"/>
              </a:ext>
            </a:extLst>
          </p:cNvPr>
          <p:cNvSpPr/>
          <p:nvPr/>
        </p:nvSpPr>
        <p:spPr>
          <a:xfrm>
            <a:off x="8977747" y="1978429"/>
            <a:ext cx="266007" cy="2660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31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FF149E-7374-B443-B01C-7CC8AA368DDD}"/>
              </a:ext>
            </a:extLst>
          </p:cNvPr>
          <p:cNvPicPr>
            <a:picLocks noChangeAspect="1"/>
          </p:cNvPicPr>
          <p:nvPr/>
        </p:nvPicPr>
        <p:blipFill>
          <a:blip r:embed="rId2"/>
          <a:stretch>
            <a:fillRect/>
          </a:stretch>
        </p:blipFill>
        <p:spPr>
          <a:xfrm>
            <a:off x="6881066" y="2266680"/>
            <a:ext cx="4472734" cy="4334743"/>
          </a:xfrm>
          <a:prstGeom prst="rect">
            <a:avLst/>
          </a:prstGeom>
        </p:spPr>
      </p:pic>
      <p:pic>
        <p:nvPicPr>
          <p:cNvPr id="16" name="Picture 15">
            <a:extLst>
              <a:ext uri="{FF2B5EF4-FFF2-40B4-BE49-F238E27FC236}">
                <a16:creationId xmlns:a16="http://schemas.microsoft.com/office/drawing/2014/main" id="{0AFB7F03-884B-4EF5-13F8-163F62335676}"/>
              </a:ext>
            </a:extLst>
          </p:cNvPr>
          <p:cNvPicPr>
            <a:picLocks noChangeAspect="1"/>
          </p:cNvPicPr>
          <p:nvPr/>
        </p:nvPicPr>
        <p:blipFill>
          <a:blip r:embed="rId3"/>
          <a:stretch>
            <a:fillRect/>
          </a:stretch>
        </p:blipFill>
        <p:spPr>
          <a:xfrm>
            <a:off x="6954198" y="1552537"/>
            <a:ext cx="4472734" cy="752780"/>
          </a:xfrm>
          <a:prstGeom prst="rect">
            <a:avLst/>
          </a:prstGeom>
        </p:spPr>
      </p:pic>
      <p:pic>
        <p:nvPicPr>
          <p:cNvPr id="18" name="Picture 17" descr="A group of women holding a check&#10;&#10;AI-generated content may be incorrect.">
            <a:extLst>
              <a:ext uri="{FF2B5EF4-FFF2-40B4-BE49-F238E27FC236}">
                <a16:creationId xmlns:a16="http://schemas.microsoft.com/office/drawing/2014/main" id="{0BF2C68F-8B51-6691-221B-7330A2B09704}"/>
              </a:ext>
            </a:extLst>
          </p:cNvPr>
          <p:cNvPicPr>
            <a:picLocks noChangeAspect="1"/>
          </p:cNvPicPr>
          <p:nvPr/>
        </p:nvPicPr>
        <p:blipFill>
          <a:blip r:embed="rId4"/>
          <a:stretch>
            <a:fillRect/>
          </a:stretch>
        </p:blipFill>
        <p:spPr>
          <a:xfrm>
            <a:off x="227132" y="3140615"/>
            <a:ext cx="4877194" cy="3638282"/>
          </a:xfrm>
          <a:prstGeom prst="rect">
            <a:avLst/>
          </a:prstGeom>
        </p:spPr>
      </p:pic>
      <p:pic>
        <p:nvPicPr>
          <p:cNvPr id="21" name="Picture 20" descr="A couple of men on a boat&#10;&#10;Description automatically generated with low confidence">
            <a:extLst>
              <a:ext uri="{FF2B5EF4-FFF2-40B4-BE49-F238E27FC236}">
                <a16:creationId xmlns:a16="http://schemas.microsoft.com/office/drawing/2014/main" id="{B16CC82C-77B9-1296-07FC-19E107E0DB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67354" y="984206"/>
            <a:ext cx="1517734" cy="2023645"/>
          </a:xfrm>
          <a:prstGeom prst="rect">
            <a:avLst/>
          </a:prstGeom>
          <a:ln>
            <a:solidFill>
              <a:srgbClr val="032944"/>
            </a:solidFill>
          </a:ln>
        </p:spPr>
      </p:pic>
      <p:pic>
        <p:nvPicPr>
          <p:cNvPr id="22" name="Picture 21" descr="A boat on the water&#10;&#10;Description automatically generated with low confidence">
            <a:extLst>
              <a:ext uri="{FF2B5EF4-FFF2-40B4-BE49-F238E27FC236}">
                <a16:creationId xmlns:a16="http://schemas.microsoft.com/office/drawing/2014/main" id="{CBD55E86-A689-127C-7B87-DF331C9E1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433" y="994378"/>
            <a:ext cx="1348366" cy="2023645"/>
          </a:xfrm>
          <a:prstGeom prst="rect">
            <a:avLst/>
          </a:prstGeom>
          <a:ln>
            <a:solidFill>
              <a:srgbClr val="032944"/>
            </a:solidFill>
          </a:ln>
        </p:spPr>
      </p:pic>
      <p:sp>
        <p:nvSpPr>
          <p:cNvPr id="23" name="Arrow: Right 22">
            <a:extLst>
              <a:ext uri="{FF2B5EF4-FFF2-40B4-BE49-F238E27FC236}">
                <a16:creationId xmlns:a16="http://schemas.microsoft.com/office/drawing/2014/main" id="{6C61973C-7EE0-86FA-AAE1-327D463EA35B}"/>
              </a:ext>
            </a:extLst>
          </p:cNvPr>
          <p:cNvSpPr/>
          <p:nvPr/>
        </p:nvSpPr>
        <p:spPr>
          <a:xfrm>
            <a:off x="2342498" y="2266680"/>
            <a:ext cx="631065" cy="2962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urved Left 23">
            <a:extLst>
              <a:ext uri="{FF2B5EF4-FFF2-40B4-BE49-F238E27FC236}">
                <a16:creationId xmlns:a16="http://schemas.microsoft.com/office/drawing/2014/main" id="{4D1E425A-5867-4DD7-1D92-F8CC32D99E94}"/>
              </a:ext>
            </a:extLst>
          </p:cNvPr>
          <p:cNvSpPr/>
          <p:nvPr/>
        </p:nvSpPr>
        <p:spPr>
          <a:xfrm>
            <a:off x="5224840" y="2379708"/>
            <a:ext cx="918071" cy="145531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Right 24">
            <a:extLst>
              <a:ext uri="{FF2B5EF4-FFF2-40B4-BE49-F238E27FC236}">
                <a16:creationId xmlns:a16="http://schemas.microsoft.com/office/drawing/2014/main" id="{7FCC608B-CB5F-95AA-99CE-D0BADFCF3C6C}"/>
              </a:ext>
            </a:extLst>
          </p:cNvPr>
          <p:cNvSpPr/>
          <p:nvPr/>
        </p:nvSpPr>
        <p:spPr>
          <a:xfrm>
            <a:off x="5460642" y="4926506"/>
            <a:ext cx="1347292" cy="5985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C11C9AB-1A86-D787-2AB1-ECF97E619B70}"/>
              </a:ext>
            </a:extLst>
          </p:cNvPr>
          <p:cNvSpPr txBox="1"/>
          <p:nvPr/>
        </p:nvSpPr>
        <p:spPr>
          <a:xfrm>
            <a:off x="684433" y="721217"/>
            <a:ext cx="848153" cy="307777"/>
          </a:xfrm>
          <a:prstGeom prst="rect">
            <a:avLst/>
          </a:prstGeom>
          <a:noFill/>
        </p:spPr>
        <p:txBody>
          <a:bodyPr wrap="square" rtlCol="0">
            <a:spAutoFit/>
          </a:bodyPr>
          <a:lstStyle/>
          <a:p>
            <a:r>
              <a:rPr lang="en-US" dirty="0"/>
              <a:t>2008</a:t>
            </a:r>
          </a:p>
        </p:txBody>
      </p:sp>
      <p:sp>
        <p:nvSpPr>
          <p:cNvPr id="27" name="TextBox 26">
            <a:extLst>
              <a:ext uri="{FF2B5EF4-FFF2-40B4-BE49-F238E27FC236}">
                <a16:creationId xmlns:a16="http://schemas.microsoft.com/office/drawing/2014/main" id="{2507C817-713C-B0BF-E261-A8742DD83E71}"/>
              </a:ext>
            </a:extLst>
          </p:cNvPr>
          <p:cNvSpPr txBox="1"/>
          <p:nvPr/>
        </p:nvSpPr>
        <p:spPr>
          <a:xfrm>
            <a:off x="3219424" y="719069"/>
            <a:ext cx="848153" cy="307777"/>
          </a:xfrm>
          <a:prstGeom prst="rect">
            <a:avLst/>
          </a:prstGeom>
          <a:noFill/>
        </p:spPr>
        <p:txBody>
          <a:bodyPr wrap="square" rtlCol="0">
            <a:spAutoFit/>
          </a:bodyPr>
          <a:lstStyle/>
          <a:p>
            <a:r>
              <a:rPr lang="en-US" dirty="0"/>
              <a:t>2022</a:t>
            </a:r>
          </a:p>
        </p:txBody>
      </p:sp>
      <p:sp>
        <p:nvSpPr>
          <p:cNvPr id="28" name="TextBox 27">
            <a:extLst>
              <a:ext uri="{FF2B5EF4-FFF2-40B4-BE49-F238E27FC236}">
                <a16:creationId xmlns:a16="http://schemas.microsoft.com/office/drawing/2014/main" id="{2B997E7A-BD33-7E05-3FF1-1C35417E5E30}"/>
              </a:ext>
            </a:extLst>
          </p:cNvPr>
          <p:cNvSpPr txBox="1"/>
          <p:nvPr/>
        </p:nvSpPr>
        <p:spPr>
          <a:xfrm>
            <a:off x="341384" y="3408605"/>
            <a:ext cx="848153" cy="307777"/>
          </a:xfrm>
          <a:prstGeom prst="rect">
            <a:avLst/>
          </a:prstGeom>
          <a:noFill/>
        </p:spPr>
        <p:txBody>
          <a:bodyPr wrap="square" rtlCol="0">
            <a:spAutoFit/>
          </a:bodyPr>
          <a:lstStyle/>
          <a:p>
            <a:r>
              <a:rPr lang="en-US" dirty="0">
                <a:solidFill>
                  <a:schemeClr val="bg1"/>
                </a:solidFill>
              </a:rPr>
              <a:t>2023</a:t>
            </a:r>
          </a:p>
        </p:txBody>
      </p:sp>
      <p:sp>
        <p:nvSpPr>
          <p:cNvPr id="29" name="TextBox 28">
            <a:extLst>
              <a:ext uri="{FF2B5EF4-FFF2-40B4-BE49-F238E27FC236}">
                <a16:creationId xmlns:a16="http://schemas.microsoft.com/office/drawing/2014/main" id="{727D4F70-498C-6BA6-7B91-619B04A0A88A}"/>
              </a:ext>
            </a:extLst>
          </p:cNvPr>
          <p:cNvSpPr txBox="1"/>
          <p:nvPr/>
        </p:nvSpPr>
        <p:spPr>
          <a:xfrm>
            <a:off x="7122017" y="1158136"/>
            <a:ext cx="1517734" cy="307777"/>
          </a:xfrm>
          <a:prstGeom prst="rect">
            <a:avLst/>
          </a:prstGeom>
          <a:noFill/>
        </p:spPr>
        <p:txBody>
          <a:bodyPr wrap="square" rtlCol="0">
            <a:spAutoFit/>
          </a:bodyPr>
          <a:lstStyle/>
          <a:p>
            <a:r>
              <a:rPr lang="en-US" dirty="0"/>
              <a:t>2025</a:t>
            </a:r>
          </a:p>
        </p:txBody>
      </p:sp>
      <p:sp>
        <p:nvSpPr>
          <p:cNvPr id="30" name="TextBox 29">
            <a:extLst>
              <a:ext uri="{FF2B5EF4-FFF2-40B4-BE49-F238E27FC236}">
                <a16:creationId xmlns:a16="http://schemas.microsoft.com/office/drawing/2014/main" id="{6F38660C-73B1-472B-3F5B-743C6D8B5865}"/>
              </a:ext>
            </a:extLst>
          </p:cNvPr>
          <p:cNvSpPr txBox="1"/>
          <p:nvPr/>
        </p:nvSpPr>
        <p:spPr>
          <a:xfrm>
            <a:off x="4878879" y="779820"/>
            <a:ext cx="7140096" cy="307777"/>
          </a:xfrm>
          <a:prstGeom prst="rect">
            <a:avLst/>
          </a:prstGeom>
          <a:noFill/>
        </p:spPr>
        <p:txBody>
          <a:bodyPr wrap="none" rtlCol="0">
            <a:spAutoFit/>
          </a:bodyPr>
          <a:lstStyle/>
          <a:p>
            <a:r>
              <a:rPr lang="en-US" i="1" dirty="0">
                <a:latin typeface="Lato" panose="020F0502020204030203" pitchFamily="34" charset="77"/>
              </a:rPr>
              <a:t>ORCA led by Seth Travis, John Mickett, formerly Dana Manalang, Beth Curry, Mathew Alford </a:t>
            </a:r>
          </a:p>
        </p:txBody>
      </p:sp>
      <p:sp>
        <p:nvSpPr>
          <p:cNvPr id="31" name="TextBox 30">
            <a:extLst>
              <a:ext uri="{FF2B5EF4-FFF2-40B4-BE49-F238E27FC236}">
                <a16:creationId xmlns:a16="http://schemas.microsoft.com/office/drawing/2014/main" id="{E511A115-4745-9EA1-7323-902A419FA133}"/>
              </a:ext>
            </a:extLst>
          </p:cNvPr>
          <p:cNvSpPr txBox="1"/>
          <p:nvPr/>
        </p:nvSpPr>
        <p:spPr>
          <a:xfrm>
            <a:off x="6881066" y="6437870"/>
            <a:ext cx="2702984" cy="307777"/>
          </a:xfrm>
          <a:prstGeom prst="rect">
            <a:avLst/>
          </a:prstGeom>
          <a:noFill/>
        </p:spPr>
        <p:txBody>
          <a:bodyPr wrap="none" rtlCol="0">
            <a:spAutoFit/>
          </a:bodyPr>
          <a:lstStyle/>
          <a:p>
            <a:r>
              <a:rPr lang="en-US" i="1" dirty="0">
                <a:latin typeface="Lato" panose="020F0502020204030203" pitchFamily="34" charset="77"/>
              </a:rPr>
              <a:t>ORCA 2.0 Led by Dana Manalang</a:t>
            </a:r>
          </a:p>
        </p:txBody>
      </p:sp>
      <p:sp>
        <p:nvSpPr>
          <p:cNvPr id="5" name="Title 1">
            <a:extLst>
              <a:ext uri="{FF2B5EF4-FFF2-40B4-BE49-F238E27FC236}">
                <a16:creationId xmlns:a16="http://schemas.microsoft.com/office/drawing/2014/main" id="{657EE9E7-1F4E-DA40-E699-F47E031FE8CB}"/>
              </a:ext>
            </a:extLst>
          </p:cNvPr>
          <p:cNvSpPr txBox="1">
            <a:spLocks/>
          </p:cNvSpPr>
          <p:nvPr/>
        </p:nvSpPr>
        <p:spPr>
          <a:xfrm>
            <a:off x="176701" y="-167427"/>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ato"/>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PUGET SOUND ORCA BUOYS</a:t>
            </a:r>
          </a:p>
        </p:txBody>
      </p:sp>
    </p:spTree>
    <p:extLst>
      <p:ext uri="{BB962C8B-B14F-4D97-AF65-F5344CB8AC3E}">
        <p14:creationId xmlns:p14="http://schemas.microsoft.com/office/powerpoint/2010/main" val="339769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5025" y="497013"/>
            <a:ext cx="841010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pPr>
            <a:r>
              <a:rPr lang="en-US" dirty="0">
                <a:solidFill>
                  <a:prstClr val="black"/>
                </a:solidFill>
                <a:latin typeface="Lato" panose="020F0502020204030203" pitchFamily="34" charset="0"/>
                <a:ea typeface="Lato" panose="020F0502020204030203" pitchFamily="34" charset="0"/>
                <a:cs typeface="Lato" panose="020F0502020204030203" pitchFamily="34" charset="0"/>
              </a:rPr>
              <a:t>WHAT IS IOOS?</a:t>
            </a:r>
          </a:p>
        </p:txBody>
      </p:sp>
      <p:sp>
        <p:nvSpPr>
          <p:cNvPr id="3" name="Content Placeholder 2"/>
          <p:cNvSpPr txBox="1">
            <a:spLocks/>
          </p:cNvSpPr>
          <p:nvPr/>
        </p:nvSpPr>
        <p:spPr>
          <a:xfrm>
            <a:off x="536915" y="1808921"/>
            <a:ext cx="9972246" cy="52331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prstClr val="black"/>
                </a:solidFill>
                <a:latin typeface="Calibri" panose="020F0502020204030204"/>
              </a:rPr>
              <a:t>The U.S. Integrated Ocean Observing System (IOOS)</a:t>
            </a:r>
            <a:br>
              <a:rPr lang="en-US" dirty="0">
                <a:solidFill>
                  <a:prstClr val="black"/>
                </a:solidFill>
                <a:latin typeface="Calibri" panose="020F0502020204030204"/>
              </a:rPr>
            </a:br>
            <a:r>
              <a:rPr lang="en-US" dirty="0">
                <a:solidFill>
                  <a:prstClr val="black"/>
                </a:solidFill>
                <a:latin typeface="Calibri" panose="020F0502020204030204"/>
              </a:rPr>
              <a:t>is a </a:t>
            </a:r>
            <a:r>
              <a:rPr lang="en-US" b="1" dirty="0">
                <a:solidFill>
                  <a:prstClr val="black"/>
                </a:solidFill>
                <a:latin typeface="Calibri" panose="020F0502020204030204"/>
              </a:rPr>
              <a:t>national-regional </a:t>
            </a:r>
            <a:r>
              <a:rPr lang="en-US" dirty="0">
                <a:solidFill>
                  <a:prstClr val="black"/>
                </a:solidFill>
                <a:latin typeface="Calibri" panose="020F0502020204030204"/>
              </a:rPr>
              <a:t>partnership working </a:t>
            </a:r>
            <a:br>
              <a:rPr lang="en-US" dirty="0">
                <a:solidFill>
                  <a:prstClr val="black"/>
                </a:solidFill>
                <a:latin typeface="Calibri" panose="020F0502020204030204"/>
              </a:rPr>
            </a:br>
            <a:r>
              <a:rPr lang="en-US" dirty="0">
                <a:solidFill>
                  <a:prstClr val="black"/>
                </a:solidFill>
                <a:latin typeface="Calibri" panose="020F0502020204030204"/>
              </a:rPr>
              <a:t>to provide </a:t>
            </a:r>
            <a:r>
              <a:rPr lang="en-US" b="1" dirty="0">
                <a:solidFill>
                  <a:prstClr val="black"/>
                </a:solidFill>
                <a:latin typeface="Calibri" panose="020F0502020204030204"/>
              </a:rPr>
              <a:t>new tools and forecasts </a:t>
            </a:r>
            <a:r>
              <a:rPr lang="en-US" dirty="0">
                <a:solidFill>
                  <a:prstClr val="black"/>
                </a:solidFill>
                <a:latin typeface="Calibri" panose="020F0502020204030204"/>
              </a:rPr>
              <a:t>to improve </a:t>
            </a:r>
            <a:br>
              <a:rPr lang="en-US" dirty="0">
                <a:solidFill>
                  <a:prstClr val="black"/>
                </a:solidFill>
                <a:latin typeface="Calibri" panose="020F0502020204030204"/>
              </a:rPr>
            </a:br>
            <a:r>
              <a:rPr lang="en-US" dirty="0">
                <a:solidFill>
                  <a:prstClr val="black"/>
                </a:solidFill>
                <a:latin typeface="Calibri" panose="020F0502020204030204"/>
              </a:rPr>
              <a:t>safety, enhance the economy, and protect health. </a:t>
            </a:r>
          </a:p>
          <a:p>
            <a:pPr>
              <a:buClrTx/>
            </a:pPr>
            <a:r>
              <a:rPr lang="en-US" b="1" dirty="0">
                <a:solidFill>
                  <a:prstClr val="black"/>
                </a:solidFill>
                <a:latin typeface="Calibri" panose="020F0502020204030204"/>
              </a:rPr>
              <a:t>Integrated ocean information </a:t>
            </a:r>
            <a:r>
              <a:rPr lang="en-US" dirty="0">
                <a:solidFill>
                  <a:prstClr val="black"/>
                </a:solidFill>
                <a:latin typeface="Calibri" panose="020F0502020204030204"/>
              </a:rPr>
              <a:t>is available in near</a:t>
            </a:r>
            <a:br>
              <a:rPr lang="en-US" dirty="0">
                <a:solidFill>
                  <a:prstClr val="black"/>
                </a:solidFill>
                <a:latin typeface="Calibri" panose="020F0502020204030204"/>
              </a:rPr>
            </a:br>
            <a:r>
              <a:rPr lang="en-US" dirty="0">
                <a:solidFill>
                  <a:prstClr val="black"/>
                </a:solidFill>
                <a:latin typeface="Calibri" panose="020F0502020204030204"/>
              </a:rPr>
              <a:t>real-time, as well as retrospectively to understand </a:t>
            </a:r>
            <a:br>
              <a:rPr lang="en-US" dirty="0">
                <a:solidFill>
                  <a:prstClr val="black"/>
                </a:solidFill>
                <a:latin typeface="Calibri" panose="020F0502020204030204"/>
              </a:rPr>
            </a:br>
            <a:r>
              <a:rPr lang="en-US" dirty="0">
                <a:solidFill>
                  <a:prstClr val="black"/>
                </a:solidFill>
                <a:latin typeface="Calibri" panose="020F0502020204030204"/>
              </a:rPr>
              <a:t>and predict coastal events and conditions</a:t>
            </a:r>
          </a:p>
          <a:p>
            <a:pPr>
              <a:buClrTx/>
            </a:pPr>
            <a:r>
              <a:rPr lang="en-US" b="1" dirty="0">
                <a:solidFill>
                  <a:prstClr val="black"/>
                </a:solidFill>
                <a:latin typeface="Calibri" panose="020F0502020204030204"/>
              </a:rPr>
              <a:t>IOOS funds </a:t>
            </a:r>
            <a:r>
              <a:rPr lang="en-US" dirty="0">
                <a:solidFill>
                  <a:prstClr val="black"/>
                </a:solidFill>
                <a:latin typeface="Calibri" panose="020F0502020204030204"/>
              </a:rPr>
              <a:t>coastal observing infrastructure, </a:t>
            </a:r>
            <a:br>
              <a:rPr lang="en-US" dirty="0">
                <a:solidFill>
                  <a:prstClr val="black"/>
                </a:solidFill>
                <a:latin typeface="Calibri" panose="020F0502020204030204"/>
              </a:rPr>
            </a:br>
            <a:r>
              <a:rPr lang="en-US" dirty="0">
                <a:solidFill>
                  <a:prstClr val="black"/>
                </a:solidFill>
                <a:latin typeface="Calibri" panose="020F0502020204030204"/>
              </a:rPr>
              <a:t>modeling, products, and connections to users</a:t>
            </a:r>
          </a:p>
        </p:txBody>
      </p:sp>
      <p:pic>
        <p:nvPicPr>
          <p:cNvPr id="4" name="Picture 10" descr="http://www.ioos.noaa.gov/communications/emblem/ioos_emblem_primary_b.gif">
            <a:extLst>
              <a:ext uri="{FF2B5EF4-FFF2-40B4-BE49-F238E27FC236}">
                <a16:creationId xmlns:a16="http://schemas.microsoft.com/office/drawing/2014/main" id="{C5D7F2AC-99DE-4A80-9C2A-617C22D5B8E6}"/>
              </a:ext>
            </a:extLst>
          </p:cNvPr>
          <p:cNvPicPr>
            <a:picLocks noChangeAspect="1" noChangeArrowheads="1"/>
          </p:cNvPicPr>
          <p:nvPr/>
        </p:nvPicPr>
        <p:blipFill>
          <a:blip r:embed="rId2" cstate="print"/>
          <a:srcRect/>
          <a:stretch>
            <a:fillRect/>
          </a:stretch>
        </p:blipFill>
        <p:spPr bwMode="auto">
          <a:xfrm>
            <a:off x="9033141" y="207390"/>
            <a:ext cx="2572703" cy="1139999"/>
          </a:xfrm>
          <a:prstGeom prst="rect">
            <a:avLst/>
          </a:prstGeom>
          <a:noFill/>
        </p:spPr>
      </p:pic>
      <p:pic>
        <p:nvPicPr>
          <p:cNvPr id="5" name="Picture 2" descr="usgs_logo">
            <a:extLst>
              <a:ext uri="{FF2B5EF4-FFF2-40B4-BE49-F238E27FC236}">
                <a16:creationId xmlns:a16="http://schemas.microsoft.com/office/drawing/2014/main" id="{50B31C30-EE7D-54E6-385D-AE2E0412E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2810" y="3624964"/>
            <a:ext cx="1102702" cy="43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a:extLst>
              <a:ext uri="{FF2B5EF4-FFF2-40B4-BE49-F238E27FC236}">
                <a16:creationId xmlns:a16="http://schemas.microsoft.com/office/drawing/2014/main" id="{A02ECFC7-1A35-A5DF-E0B7-C2C9EECEB2D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9624" y="3858906"/>
            <a:ext cx="712268" cy="71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0">
            <a:extLst>
              <a:ext uri="{FF2B5EF4-FFF2-40B4-BE49-F238E27FC236}">
                <a16:creationId xmlns:a16="http://schemas.microsoft.com/office/drawing/2014/main" id="{237C7331-458A-CD5D-474B-405152F7679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9624" y="2321548"/>
            <a:ext cx="712268" cy="7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a:extLst>
              <a:ext uri="{FF2B5EF4-FFF2-40B4-BE49-F238E27FC236}">
                <a16:creationId xmlns:a16="http://schemas.microsoft.com/office/drawing/2014/main" id="{CEE8A281-C64F-75D0-D372-6BD9255756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23403" y="3112547"/>
            <a:ext cx="779466" cy="64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boem">
            <a:extLst>
              <a:ext uri="{FF2B5EF4-FFF2-40B4-BE49-F238E27FC236}">
                <a16:creationId xmlns:a16="http://schemas.microsoft.com/office/drawing/2014/main" id="{F9EB3826-1473-FEC9-F203-3D46386A09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9980" y="2944022"/>
            <a:ext cx="888762" cy="32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oceanographer_navy_logo">
            <a:extLst>
              <a:ext uri="{FF2B5EF4-FFF2-40B4-BE49-F238E27FC236}">
                <a16:creationId xmlns:a16="http://schemas.microsoft.com/office/drawing/2014/main" id="{4B49FFA4-6BFC-FFDB-972B-F0834622C1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4678" y="4625332"/>
            <a:ext cx="716916" cy="71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1">
            <a:extLst>
              <a:ext uri="{FF2B5EF4-FFF2-40B4-BE49-F238E27FC236}">
                <a16:creationId xmlns:a16="http://schemas.microsoft.com/office/drawing/2014/main" id="{961A5828-CCEE-8951-5273-77C3D8A6E60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09611" y="3858906"/>
            <a:ext cx="716041" cy="68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3" descr="doe_logo">
            <a:extLst>
              <a:ext uri="{FF2B5EF4-FFF2-40B4-BE49-F238E27FC236}">
                <a16:creationId xmlns:a16="http://schemas.microsoft.com/office/drawing/2014/main" id="{5DE04A88-F62A-A9A2-7F7F-86D12D065E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54678" y="6111767"/>
            <a:ext cx="716917" cy="71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usda_logo">
            <a:extLst>
              <a:ext uri="{FF2B5EF4-FFF2-40B4-BE49-F238E27FC236}">
                <a16:creationId xmlns:a16="http://schemas.microsoft.com/office/drawing/2014/main" id="{95E3DC7C-06A9-3D96-D50D-19EB2B4ECD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48117" y="4605771"/>
            <a:ext cx="633383" cy="64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dot_logo">
            <a:extLst>
              <a:ext uri="{FF2B5EF4-FFF2-40B4-BE49-F238E27FC236}">
                <a16:creationId xmlns:a16="http://schemas.microsoft.com/office/drawing/2014/main" id="{2267B588-747C-AC23-7949-0A1FA09DE4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88397" y="3093334"/>
            <a:ext cx="730699" cy="73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descr="dos_logo">
            <a:extLst>
              <a:ext uri="{FF2B5EF4-FFF2-40B4-BE49-F238E27FC236}">
                <a16:creationId xmlns:a16="http://schemas.microsoft.com/office/drawing/2014/main" id="{6C8EC602-75F9-13B3-14A6-EBEA1E4B058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59252" y="5409820"/>
            <a:ext cx="673012" cy="67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7" descr="noaa_logo">
            <a:extLst>
              <a:ext uri="{FF2B5EF4-FFF2-40B4-BE49-F238E27FC236}">
                <a16:creationId xmlns:a16="http://schemas.microsoft.com/office/drawing/2014/main" id="{3D826714-70CA-F56A-40D8-AE92F701DCE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16433" y="1378105"/>
            <a:ext cx="888942" cy="8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usace_logo">
            <a:extLst>
              <a:ext uri="{FF2B5EF4-FFF2-40B4-BE49-F238E27FC236}">
                <a16:creationId xmlns:a16="http://schemas.microsoft.com/office/drawing/2014/main" id="{62FD0529-3875-2291-B0D1-4FA1A67DC7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428785" y="5326505"/>
            <a:ext cx="597889" cy="46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9" descr="usarc_logo">
            <a:extLst>
              <a:ext uri="{FF2B5EF4-FFF2-40B4-BE49-F238E27FC236}">
                <a16:creationId xmlns:a16="http://schemas.microsoft.com/office/drawing/2014/main" id="{21746548-E62F-97A7-F7C7-CA8F6020D2A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94954" y="2276473"/>
            <a:ext cx="730698" cy="7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0" descr="mmc_logo">
            <a:extLst>
              <a:ext uri="{FF2B5EF4-FFF2-40B4-BE49-F238E27FC236}">
                <a16:creationId xmlns:a16="http://schemas.microsoft.com/office/drawing/2014/main" id="{6BB106E4-D9F8-FD87-8C54-3A1A4D68F25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05352" y="1482139"/>
            <a:ext cx="693526" cy="68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fda_2">
            <a:extLst>
              <a:ext uri="{FF2B5EF4-FFF2-40B4-BE49-F238E27FC236}">
                <a16:creationId xmlns:a16="http://schemas.microsoft.com/office/drawing/2014/main" id="{62A0D366-4F1C-9D2E-67CB-E7E885BE534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13008" y="6359860"/>
            <a:ext cx="937857" cy="46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a:extLst>
              <a:ext uri="{FF2B5EF4-FFF2-40B4-BE49-F238E27FC236}">
                <a16:creationId xmlns:a16="http://schemas.microsoft.com/office/drawing/2014/main" id="{FEF86C90-743B-07BE-12EF-E3F0549FC65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01383" y="5871905"/>
            <a:ext cx="1031607" cy="46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B20D930B-02E6-BAF7-288D-7C90852058DE}"/>
              </a:ext>
            </a:extLst>
          </p:cNvPr>
          <p:cNvPicPr>
            <a:picLocks noChangeAspect="1"/>
          </p:cNvPicPr>
          <p:nvPr/>
        </p:nvPicPr>
        <p:blipFill>
          <a:blip r:embed="rId20"/>
          <a:stretch>
            <a:fillRect/>
          </a:stretch>
        </p:blipFill>
        <p:spPr>
          <a:xfrm>
            <a:off x="7829246" y="4779106"/>
            <a:ext cx="2407790" cy="1934440"/>
          </a:xfrm>
          <a:prstGeom prst="rect">
            <a:avLst/>
          </a:prstGeom>
        </p:spPr>
      </p:pic>
    </p:spTree>
    <p:extLst>
      <p:ext uri="{BB962C8B-B14F-4D97-AF65-F5344CB8AC3E}">
        <p14:creationId xmlns:p14="http://schemas.microsoft.com/office/powerpoint/2010/main" val="1236275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0CA3-DE90-7EE5-D623-573C58BF37C4}"/>
            </a:ext>
          </a:extLst>
        </p:cNvPr>
        <p:cNvGrpSpPr/>
        <p:nvPr/>
      </p:nvGrpSpPr>
      <p:grpSpPr>
        <a:xfrm>
          <a:off x="0" y="0"/>
          <a:ext cx="0" cy="0"/>
          <a:chOff x="0" y="0"/>
          <a:chExt cx="0" cy="0"/>
        </a:xfrm>
      </p:grpSpPr>
      <p:pic>
        <p:nvPicPr>
          <p:cNvPr id="20" name="Picture 19" descr="A screenshot of a graph&#10;&#10;AI-generated content may be incorrect.">
            <a:extLst>
              <a:ext uri="{FF2B5EF4-FFF2-40B4-BE49-F238E27FC236}">
                <a16:creationId xmlns:a16="http://schemas.microsoft.com/office/drawing/2014/main" id="{C5AE1681-DB94-9B82-6DBB-2A473A42A1C8}"/>
              </a:ext>
            </a:extLst>
          </p:cNvPr>
          <p:cNvPicPr>
            <a:picLocks noChangeAspect="1"/>
          </p:cNvPicPr>
          <p:nvPr/>
        </p:nvPicPr>
        <p:blipFill>
          <a:blip r:embed="rId2"/>
          <a:srcRect l="1697"/>
          <a:stretch/>
        </p:blipFill>
        <p:spPr>
          <a:xfrm>
            <a:off x="6225560" y="1545466"/>
            <a:ext cx="5926733" cy="5167738"/>
          </a:xfrm>
          <a:prstGeom prst="rect">
            <a:avLst/>
          </a:prstGeom>
        </p:spPr>
      </p:pic>
      <p:pic>
        <p:nvPicPr>
          <p:cNvPr id="4" name="Picture 3" descr="A screenshot of a graph&#10;&#10;AI-generated content may be incorrect.">
            <a:extLst>
              <a:ext uri="{FF2B5EF4-FFF2-40B4-BE49-F238E27FC236}">
                <a16:creationId xmlns:a16="http://schemas.microsoft.com/office/drawing/2014/main" id="{831E0919-46AE-83A7-E47C-8A61DDD532C6}"/>
              </a:ext>
            </a:extLst>
          </p:cNvPr>
          <p:cNvPicPr>
            <a:picLocks noChangeAspect="1"/>
          </p:cNvPicPr>
          <p:nvPr/>
        </p:nvPicPr>
        <p:blipFill>
          <a:blip r:embed="rId3"/>
          <a:srcRect r="3290"/>
          <a:stretch/>
        </p:blipFill>
        <p:spPr>
          <a:xfrm>
            <a:off x="106464" y="1545465"/>
            <a:ext cx="5830694" cy="5167738"/>
          </a:xfrm>
          <a:prstGeom prst="rect">
            <a:avLst/>
          </a:prstGeom>
        </p:spPr>
      </p:pic>
      <p:sp>
        <p:nvSpPr>
          <p:cNvPr id="5" name="TextBox 4">
            <a:extLst>
              <a:ext uri="{FF2B5EF4-FFF2-40B4-BE49-F238E27FC236}">
                <a16:creationId xmlns:a16="http://schemas.microsoft.com/office/drawing/2014/main" id="{FDFBF7F5-402E-9076-BE58-5A62D93D6395}"/>
              </a:ext>
            </a:extLst>
          </p:cNvPr>
          <p:cNvSpPr txBox="1"/>
          <p:nvPr/>
        </p:nvSpPr>
        <p:spPr>
          <a:xfrm>
            <a:off x="4598831" y="972887"/>
            <a:ext cx="4782078" cy="307777"/>
          </a:xfrm>
          <a:prstGeom prst="rect">
            <a:avLst/>
          </a:prstGeom>
          <a:noFill/>
        </p:spPr>
        <p:txBody>
          <a:bodyPr wrap="none" rtlCol="0">
            <a:spAutoFit/>
          </a:bodyPr>
          <a:lstStyle/>
          <a:p>
            <a:r>
              <a:rPr lang="en-US" i="1" dirty="0">
                <a:latin typeface="Lato" panose="020F0502020204030203" pitchFamily="34" charset="77"/>
              </a:rPr>
              <a:t>ORCA 2.0 involves Dana Manalang, John Mickett, Seth Travis</a:t>
            </a:r>
          </a:p>
        </p:txBody>
      </p:sp>
      <p:sp>
        <p:nvSpPr>
          <p:cNvPr id="8" name="Title 1">
            <a:extLst>
              <a:ext uri="{FF2B5EF4-FFF2-40B4-BE49-F238E27FC236}">
                <a16:creationId xmlns:a16="http://schemas.microsoft.com/office/drawing/2014/main" id="{7234A08F-6F0F-164A-2B9B-BCB4172111B3}"/>
              </a:ext>
            </a:extLst>
          </p:cNvPr>
          <p:cNvSpPr txBox="1">
            <a:spLocks/>
          </p:cNvSpPr>
          <p:nvPr/>
        </p:nvSpPr>
        <p:spPr>
          <a:xfrm>
            <a:off x="176701" y="-167427"/>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ato"/>
              <a:buNone/>
              <a:defRPr sz="44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PUGET SOUND ORCA BUOYS</a:t>
            </a:r>
          </a:p>
        </p:txBody>
      </p:sp>
    </p:spTree>
    <p:extLst>
      <p:ext uri="{BB962C8B-B14F-4D97-AF65-F5344CB8AC3E}">
        <p14:creationId xmlns:p14="http://schemas.microsoft.com/office/powerpoint/2010/main" val="142140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021B1CDE-C95F-9879-7031-4F4731082AAA}"/>
            </a:ext>
          </a:extLst>
        </p:cNvPr>
        <p:cNvGrpSpPr/>
        <p:nvPr/>
      </p:nvGrpSpPr>
      <p:grpSpPr>
        <a:xfrm>
          <a:off x="0" y="0"/>
          <a:ext cx="0" cy="0"/>
          <a:chOff x="0" y="0"/>
          <a:chExt cx="0" cy="0"/>
        </a:xfrm>
      </p:grpSpPr>
      <p:pic>
        <p:nvPicPr>
          <p:cNvPr id="91" name="Google Shape;91;p3" descr="Logo&#10;&#10;Description automatically generated">
            <a:extLst>
              <a:ext uri="{FF2B5EF4-FFF2-40B4-BE49-F238E27FC236}">
                <a16:creationId xmlns:a16="http://schemas.microsoft.com/office/drawing/2014/main" id="{F4582895-8B49-8CC3-73A9-7AB3A1D06815}"/>
              </a:ext>
            </a:extLst>
          </p:cNvPr>
          <p:cNvPicPr preferRelativeResize="0"/>
          <p:nvPr/>
        </p:nvPicPr>
        <p:blipFill rotWithShape="1">
          <a:blip r:embed="rId3">
            <a:alphaModFix amt="10000"/>
          </a:blip>
          <a:srcRect t="30210" r="-1" b="19595"/>
          <a:stretch/>
        </p:blipFill>
        <p:spPr>
          <a:xfrm>
            <a:off x="20" y="1282"/>
            <a:ext cx="12191981" cy="6856718"/>
          </a:xfrm>
          <a:prstGeom prst="rect">
            <a:avLst/>
          </a:prstGeom>
          <a:noFill/>
          <a:ln>
            <a:noFill/>
          </a:ln>
        </p:spPr>
      </p:pic>
      <p:sp>
        <p:nvSpPr>
          <p:cNvPr id="3" name="Text Placeholder 4">
            <a:extLst>
              <a:ext uri="{FF2B5EF4-FFF2-40B4-BE49-F238E27FC236}">
                <a16:creationId xmlns:a16="http://schemas.microsoft.com/office/drawing/2014/main" id="{52EC159F-DF63-46AB-B98F-3E21F193607C}"/>
              </a:ext>
            </a:extLst>
          </p:cNvPr>
          <p:cNvSpPr>
            <a:spLocks noGrp="1"/>
          </p:cNvSpPr>
          <p:nvPr>
            <p:ph type="body" idx="1"/>
          </p:nvPr>
        </p:nvSpPr>
        <p:spPr>
          <a:xfrm>
            <a:off x="838200" y="1825625"/>
            <a:ext cx="10515600" cy="4351338"/>
          </a:xfrm>
        </p:spPr>
        <p:txBody>
          <a:bodyPr>
            <a:normAutofit fontScale="92500"/>
          </a:bodyPr>
          <a:lstStyle/>
          <a:p>
            <a:pPr marL="285750" indent="-285750">
              <a:buFont typeface="Arial" panose="020B0604020202020204" pitchFamily="34" charset="0"/>
              <a:buChar char="•"/>
            </a:pPr>
            <a:r>
              <a:rPr lang="en-US" sz="4000" b="1" dirty="0">
                <a:solidFill>
                  <a:schemeClr val="tx1"/>
                </a:solidFill>
                <a:latin typeface="Lato" panose="020F0502020204030203" pitchFamily="34" charset="0"/>
                <a:ea typeface="Lato" panose="020F0502020204030203" pitchFamily="34" charset="0"/>
                <a:cs typeface="Lato" panose="020F0502020204030203" pitchFamily="34" charset="0"/>
              </a:rPr>
              <a:t>Future collaboration opportunities with ONC</a:t>
            </a:r>
          </a:p>
          <a:p>
            <a:pPr marL="742950" lvl="7" indent="-285750">
              <a:buFont typeface="Arial" panose="020B0604020202020204" pitchFamily="34" charset="0"/>
              <a:buChar char="•"/>
            </a:pPr>
            <a:r>
              <a:rPr lang="en-US" sz="4000" dirty="0">
                <a:solidFill>
                  <a:schemeClr val="tx1"/>
                </a:solidFill>
                <a:latin typeface="Lato" panose="020F0502020204030203" pitchFamily="34" charset="0"/>
                <a:ea typeface="Lato" panose="020F0502020204030203" pitchFamily="34" charset="0"/>
                <a:cs typeface="Lato" panose="020F0502020204030203" pitchFamily="34" charset="0"/>
              </a:rPr>
              <a:t>Restore broken links and highlight shared data</a:t>
            </a:r>
          </a:p>
          <a:p>
            <a:pPr marL="742950" lvl="7" indent="-285750">
              <a:buFont typeface="Arial" panose="020B0604020202020204" pitchFamily="34" charset="0"/>
              <a:buChar char="•"/>
            </a:pPr>
            <a:r>
              <a:rPr lang="en-US" sz="4000" dirty="0">
                <a:solidFill>
                  <a:schemeClr val="tx1"/>
                </a:solidFill>
                <a:latin typeface="Lato" panose="020F0502020204030203" pitchFamily="34" charset="0"/>
                <a:ea typeface="Lato" panose="020F0502020204030203" pitchFamily="34" charset="0"/>
                <a:cs typeface="Lato" panose="020F0502020204030203" pitchFamily="34" charset="0"/>
              </a:rPr>
              <a:t>Data product, e.g., temperature anomalies ?</a:t>
            </a:r>
            <a:br>
              <a:rPr lang="en-US" sz="4000" b="1" dirty="0">
                <a:solidFill>
                  <a:schemeClr val="tx1"/>
                </a:solidFill>
                <a:latin typeface="Lato" panose="020F0502020204030203" pitchFamily="34" charset="0"/>
                <a:ea typeface="Lato" panose="020F0502020204030203" pitchFamily="34" charset="0"/>
                <a:cs typeface="Lato" panose="020F0502020204030203" pitchFamily="34" charset="0"/>
              </a:rPr>
            </a:br>
            <a:endParaRPr lang="en-US" sz="4000" b="1"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4000" b="1" dirty="0">
                <a:solidFill>
                  <a:schemeClr val="tx1"/>
                </a:solidFill>
                <a:latin typeface="Lato" panose="020F0502020204030203" pitchFamily="34" charset="0"/>
                <a:ea typeface="Lato" panose="020F0502020204030203" pitchFamily="34" charset="0"/>
                <a:cs typeface="Lato" panose="020F0502020204030203" pitchFamily="34" charset="0"/>
              </a:rPr>
              <a:t>F</a:t>
            </a:r>
            <a:r>
              <a:rPr lang="en-US" altLang="en-US" sz="4000" b="1" dirty="0">
                <a:solidFill>
                  <a:schemeClr val="tx1"/>
                </a:solidFill>
                <a:latin typeface="Lato" panose="020F0502020204030203" pitchFamily="34" charset="0"/>
                <a:ea typeface="Lato" panose="020F0502020204030203" pitchFamily="34" charset="0"/>
                <a:cs typeface="Lato" panose="020F0502020204030203" pitchFamily="34" charset="0"/>
              </a:rPr>
              <a:t>uture observing infrastructure and ocean monitoring in the Salish Sea</a:t>
            </a:r>
            <a:endParaRPr lang="en-US" sz="4000" b="1"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en-US" dirty="0">
              <a:solidFill>
                <a:schemeClr val="tx1"/>
              </a:solidFill>
            </a:endParaRPr>
          </a:p>
        </p:txBody>
      </p:sp>
    </p:spTree>
    <p:extLst>
      <p:ext uri="{BB962C8B-B14F-4D97-AF65-F5344CB8AC3E}">
        <p14:creationId xmlns:p14="http://schemas.microsoft.com/office/powerpoint/2010/main" val="37880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504783-7222-1E91-4E7C-DFF7946587FF}"/>
              </a:ext>
            </a:extLst>
          </p:cNvPr>
          <p:cNvPicPr>
            <a:picLocks noChangeAspect="1"/>
          </p:cNvPicPr>
          <p:nvPr/>
        </p:nvPicPr>
        <p:blipFill>
          <a:blip r:embed="rId2"/>
          <a:stretch>
            <a:fillRect/>
          </a:stretch>
        </p:blipFill>
        <p:spPr>
          <a:xfrm>
            <a:off x="0" y="523356"/>
            <a:ext cx="12192000" cy="5870947"/>
          </a:xfrm>
          <a:prstGeom prst="rect">
            <a:avLst/>
          </a:prstGeom>
        </p:spPr>
      </p:pic>
    </p:spTree>
    <p:extLst>
      <p:ext uri="{BB962C8B-B14F-4D97-AF65-F5344CB8AC3E}">
        <p14:creationId xmlns:p14="http://schemas.microsoft.com/office/powerpoint/2010/main" val="4087327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95C43-E4EC-F98C-0FDB-509B295D78C2}"/>
              </a:ext>
            </a:extLst>
          </p:cNvPr>
          <p:cNvPicPr>
            <a:picLocks noChangeAspect="1"/>
          </p:cNvPicPr>
          <p:nvPr/>
        </p:nvPicPr>
        <p:blipFill>
          <a:blip r:embed="rId2"/>
          <a:stretch>
            <a:fillRect/>
          </a:stretch>
        </p:blipFill>
        <p:spPr>
          <a:xfrm>
            <a:off x="0" y="418408"/>
            <a:ext cx="12192000" cy="6141104"/>
          </a:xfrm>
          <a:prstGeom prst="rect">
            <a:avLst/>
          </a:prstGeom>
        </p:spPr>
      </p:pic>
      <p:pic>
        <p:nvPicPr>
          <p:cNvPr id="6" name="Picture 5">
            <a:extLst>
              <a:ext uri="{FF2B5EF4-FFF2-40B4-BE49-F238E27FC236}">
                <a16:creationId xmlns:a16="http://schemas.microsoft.com/office/drawing/2014/main" id="{7BC958A8-C85C-DB6C-CDCD-2E619A766353}"/>
              </a:ext>
            </a:extLst>
          </p:cNvPr>
          <p:cNvPicPr>
            <a:picLocks noChangeAspect="1"/>
          </p:cNvPicPr>
          <p:nvPr/>
        </p:nvPicPr>
        <p:blipFill>
          <a:blip r:embed="rId3"/>
          <a:srcRect t="4622"/>
          <a:stretch>
            <a:fillRect/>
          </a:stretch>
        </p:blipFill>
        <p:spPr>
          <a:xfrm>
            <a:off x="9892849" y="434716"/>
            <a:ext cx="2299151" cy="2502041"/>
          </a:xfrm>
          <a:prstGeom prst="rect">
            <a:avLst/>
          </a:prstGeom>
        </p:spPr>
      </p:pic>
    </p:spTree>
    <p:extLst>
      <p:ext uri="{BB962C8B-B14F-4D97-AF65-F5344CB8AC3E}">
        <p14:creationId xmlns:p14="http://schemas.microsoft.com/office/powerpoint/2010/main" val="1842142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CB626853-62A9-9EBC-3E8C-DCC6C4117849}"/>
            </a:ext>
          </a:extLst>
        </p:cNvPr>
        <p:cNvGrpSpPr/>
        <p:nvPr/>
      </p:nvGrpSpPr>
      <p:grpSpPr>
        <a:xfrm>
          <a:off x="0" y="0"/>
          <a:ext cx="0" cy="0"/>
          <a:chOff x="0" y="0"/>
          <a:chExt cx="0" cy="0"/>
        </a:xfrm>
      </p:grpSpPr>
      <p:grpSp>
        <p:nvGrpSpPr>
          <p:cNvPr id="109" name="Google Shape;109;p5">
            <a:extLst>
              <a:ext uri="{FF2B5EF4-FFF2-40B4-BE49-F238E27FC236}">
                <a16:creationId xmlns:a16="http://schemas.microsoft.com/office/drawing/2014/main" id="{EE18A19B-C6F1-0383-58E5-892BE15FBCA8}"/>
              </a:ext>
            </a:extLst>
          </p:cNvPr>
          <p:cNvGrpSpPr/>
          <p:nvPr/>
        </p:nvGrpSpPr>
        <p:grpSpPr>
          <a:xfrm>
            <a:off x="0" y="0"/>
            <a:ext cx="12192000" cy="914400"/>
            <a:chOff x="0" y="0"/>
            <a:chExt cx="12192000" cy="914400"/>
          </a:xfrm>
        </p:grpSpPr>
        <p:sp>
          <p:nvSpPr>
            <p:cNvPr id="110" name="Google Shape;110;p5">
              <a:extLst>
                <a:ext uri="{FF2B5EF4-FFF2-40B4-BE49-F238E27FC236}">
                  <a16:creationId xmlns:a16="http://schemas.microsoft.com/office/drawing/2014/main" id="{C7D56FAB-2CDC-E06B-21FA-0A7B8D262229}"/>
                </a:ext>
              </a:extLst>
            </p:cNvPr>
            <p:cNvSpPr/>
            <p:nvPr/>
          </p:nvSpPr>
          <p:spPr>
            <a:xfrm>
              <a:off x="0" y="0"/>
              <a:ext cx="12192000" cy="914400"/>
            </a:xfrm>
            <a:prstGeom prst="rect">
              <a:avLst/>
            </a:prstGeom>
            <a:solidFill>
              <a:srgbClr val="0C3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pic>
          <p:nvPicPr>
            <p:cNvPr id="111" name="Google Shape;111;p5">
              <a:extLst>
                <a:ext uri="{FF2B5EF4-FFF2-40B4-BE49-F238E27FC236}">
                  <a16:creationId xmlns:a16="http://schemas.microsoft.com/office/drawing/2014/main" id="{7FD11667-828B-3519-50ED-36AF39783DFB}"/>
                </a:ext>
              </a:extLst>
            </p:cNvPr>
            <p:cNvPicPr preferRelativeResize="0"/>
            <p:nvPr/>
          </p:nvPicPr>
          <p:blipFill rotWithShape="1">
            <a:blip r:embed="rId3">
              <a:alphaModFix/>
            </a:blip>
            <a:srcRect/>
            <a:stretch/>
          </p:blipFill>
          <p:spPr>
            <a:xfrm>
              <a:off x="11528741" y="91440"/>
              <a:ext cx="488318" cy="731520"/>
            </a:xfrm>
            <a:prstGeom prst="rect">
              <a:avLst/>
            </a:prstGeom>
            <a:noFill/>
            <a:ln>
              <a:noFill/>
            </a:ln>
          </p:spPr>
        </p:pic>
        <p:pic>
          <p:nvPicPr>
            <p:cNvPr id="112" name="Google Shape;112;p5" descr="A picture containing text&#10;&#10;Description automatically generated">
              <a:extLst>
                <a:ext uri="{FF2B5EF4-FFF2-40B4-BE49-F238E27FC236}">
                  <a16:creationId xmlns:a16="http://schemas.microsoft.com/office/drawing/2014/main" id="{4FD58879-81FE-8EB9-1A80-B23A20C8B9A5}"/>
                </a:ext>
              </a:extLst>
            </p:cNvPr>
            <p:cNvPicPr preferRelativeResize="0"/>
            <p:nvPr/>
          </p:nvPicPr>
          <p:blipFill rotWithShape="1">
            <a:blip r:embed="rId4">
              <a:alphaModFix/>
            </a:blip>
            <a:srcRect l="311" t="12708" r="584" b="-1953"/>
            <a:stretch/>
          </p:blipFill>
          <p:spPr>
            <a:xfrm>
              <a:off x="112522" y="91440"/>
              <a:ext cx="725678" cy="731520"/>
            </a:xfrm>
            <a:prstGeom prst="ellipse">
              <a:avLst/>
            </a:prstGeom>
            <a:noFill/>
            <a:ln>
              <a:noFill/>
            </a:ln>
          </p:spPr>
        </p:pic>
        <p:sp>
          <p:nvSpPr>
            <p:cNvPr id="113" name="Google Shape;113;p5">
              <a:extLst>
                <a:ext uri="{FF2B5EF4-FFF2-40B4-BE49-F238E27FC236}">
                  <a16:creationId xmlns:a16="http://schemas.microsoft.com/office/drawing/2014/main" id="{8A362CE9-91EC-C977-862F-97CDAC207886}"/>
                </a:ext>
              </a:extLst>
            </p:cNvPr>
            <p:cNvSpPr txBox="1"/>
            <p:nvPr/>
          </p:nvSpPr>
          <p:spPr>
            <a:xfrm>
              <a:off x="2021007" y="545068"/>
              <a:ext cx="814998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Lato"/>
                  <a:ea typeface="Lato"/>
                  <a:cs typeface="Lato"/>
                  <a:sym typeface="Lato"/>
                </a:rPr>
                <a:t>Northwest Association of Networked Ocean Observing Systems</a:t>
              </a:r>
              <a:endParaRPr/>
            </a:p>
          </p:txBody>
        </p:sp>
      </p:grpSp>
      <p:sp>
        <p:nvSpPr>
          <p:cNvPr id="114" name="Google Shape;114;p5">
            <a:extLst>
              <a:ext uri="{FF2B5EF4-FFF2-40B4-BE49-F238E27FC236}">
                <a16:creationId xmlns:a16="http://schemas.microsoft.com/office/drawing/2014/main" id="{535630BE-4B3D-0587-2E02-7B367039E536}"/>
              </a:ext>
            </a:extLst>
          </p:cNvPr>
          <p:cNvSpPr txBox="1">
            <a:spLocks noGrp="1"/>
          </p:cNvSpPr>
          <p:nvPr>
            <p:ph type="title"/>
          </p:nvPr>
        </p:nvSpPr>
        <p:spPr>
          <a:xfrm>
            <a:off x="838200" y="9783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ato"/>
              <a:buNone/>
            </a:pPr>
            <a:r>
              <a:rPr lang="en-US" dirty="0"/>
              <a:t>WAYS TO ACCESS NANOOS</a:t>
            </a:r>
          </a:p>
        </p:txBody>
      </p:sp>
      <p:pic>
        <p:nvPicPr>
          <p:cNvPr id="115" name="Google Shape;115;p5">
            <a:extLst>
              <a:ext uri="{FF2B5EF4-FFF2-40B4-BE49-F238E27FC236}">
                <a16:creationId xmlns:a16="http://schemas.microsoft.com/office/drawing/2014/main" id="{722FCA58-DBDA-FA0F-0F5C-60C89E0C7496}"/>
              </a:ext>
            </a:extLst>
          </p:cNvPr>
          <p:cNvPicPr preferRelativeResize="0">
            <a:picLocks noGrp="1"/>
          </p:cNvPicPr>
          <p:nvPr>
            <p:ph type="body" idx="1"/>
          </p:nvPr>
        </p:nvPicPr>
        <p:blipFill rotWithShape="1">
          <a:blip r:embed="rId5">
            <a:alphaModFix/>
          </a:blip>
          <a:srcRect/>
          <a:stretch/>
        </p:blipFill>
        <p:spPr>
          <a:xfrm>
            <a:off x="4065395" y="91440"/>
            <a:ext cx="4061209" cy="457200"/>
          </a:xfrm>
          <a:prstGeom prst="rect">
            <a:avLst/>
          </a:prstGeom>
          <a:noFill/>
          <a:ln>
            <a:noFill/>
          </a:ln>
        </p:spPr>
      </p:pic>
      <p:sp>
        <p:nvSpPr>
          <p:cNvPr id="2" name="TextBox 1">
            <a:extLst>
              <a:ext uri="{FF2B5EF4-FFF2-40B4-BE49-F238E27FC236}">
                <a16:creationId xmlns:a16="http://schemas.microsoft.com/office/drawing/2014/main" id="{F3D81D4D-4695-2BFE-31B9-1F9623B21F41}"/>
              </a:ext>
            </a:extLst>
          </p:cNvPr>
          <p:cNvSpPr txBox="1"/>
          <p:nvPr/>
        </p:nvSpPr>
        <p:spPr>
          <a:xfrm>
            <a:off x="838200" y="2367791"/>
            <a:ext cx="10236200" cy="183973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a:latin typeface="Lato" panose="020F0502020204030203" pitchFamily="34" charset="77"/>
              </a:rPr>
              <a:t>NANOOS Website: </a:t>
            </a:r>
            <a:r>
              <a:rPr lang="en-US" sz="2000" dirty="0">
                <a:latin typeface="Lato" panose="020F0502020204030203" pitchFamily="34" charset="77"/>
                <a:hlinkClick r:id="rId6"/>
              </a:rPr>
              <a:t>https://www.nanoos.org/home.php</a:t>
            </a:r>
            <a:r>
              <a:rPr lang="en-US" sz="2000" dirty="0">
                <a:latin typeface="Lato" panose="020F0502020204030203" pitchFamily="34" charset="77"/>
              </a:rPr>
              <a:t> </a:t>
            </a:r>
          </a:p>
          <a:p>
            <a:pPr marL="285750" indent="-285750">
              <a:lnSpc>
                <a:spcPct val="200000"/>
              </a:lnSpc>
              <a:buFont typeface="Arial" panose="020B0604020202020204" pitchFamily="34" charset="0"/>
              <a:buChar char="•"/>
            </a:pPr>
            <a:r>
              <a:rPr lang="en-US" sz="2000" dirty="0">
                <a:latin typeface="Lato" panose="020F0502020204030203" pitchFamily="34" charset="77"/>
              </a:rPr>
              <a:t>NANOOS Visualization System (NVS): </a:t>
            </a:r>
            <a:r>
              <a:rPr lang="en-US" sz="2000" dirty="0">
                <a:latin typeface="Lato" panose="020F0502020204030203" pitchFamily="34" charset="77"/>
                <a:hlinkClick r:id="rId7"/>
              </a:rPr>
              <a:t>https://nvs.nanoos.org/</a:t>
            </a:r>
            <a:r>
              <a:rPr lang="en-US" sz="2000" dirty="0">
                <a:latin typeface="Lato" panose="020F0502020204030203" pitchFamily="34" charset="77"/>
              </a:rPr>
              <a:t> </a:t>
            </a:r>
          </a:p>
          <a:p>
            <a:pPr marL="285750" indent="-285750">
              <a:lnSpc>
                <a:spcPct val="200000"/>
              </a:lnSpc>
              <a:buFont typeface="Arial" panose="020B0604020202020204" pitchFamily="34" charset="0"/>
              <a:buChar char="•"/>
            </a:pPr>
            <a:r>
              <a:rPr lang="en-US" sz="2000" dirty="0">
                <a:latin typeface="Lato" panose="020F0502020204030203" pitchFamily="34" charset="77"/>
              </a:rPr>
              <a:t>NANOOS ERDDAP Data Server: </a:t>
            </a:r>
            <a:r>
              <a:rPr lang="en-US" sz="2000" dirty="0">
                <a:latin typeface="Lato" panose="020F0502020204030203" pitchFamily="34" charset="77"/>
                <a:hlinkClick r:id="rId8"/>
              </a:rPr>
              <a:t>https://erddap.nanoos.org/erddap/index.html</a:t>
            </a:r>
            <a:r>
              <a:rPr lang="en-US" sz="2000" dirty="0">
                <a:latin typeface="Lato" panose="020F0502020204030203" pitchFamily="34" charset="77"/>
              </a:rPr>
              <a:t> </a:t>
            </a:r>
          </a:p>
        </p:txBody>
      </p:sp>
      <p:pic>
        <p:nvPicPr>
          <p:cNvPr id="4" name="Picture 3">
            <a:extLst>
              <a:ext uri="{FF2B5EF4-FFF2-40B4-BE49-F238E27FC236}">
                <a16:creationId xmlns:a16="http://schemas.microsoft.com/office/drawing/2014/main" id="{5259D839-2F43-79F1-31B8-5C1729FA16B1}"/>
              </a:ext>
            </a:extLst>
          </p:cNvPr>
          <p:cNvPicPr>
            <a:picLocks noChangeAspect="1"/>
          </p:cNvPicPr>
          <p:nvPr/>
        </p:nvPicPr>
        <p:blipFill>
          <a:blip r:embed="rId9"/>
          <a:stretch>
            <a:fillRect/>
          </a:stretch>
        </p:blipFill>
        <p:spPr>
          <a:xfrm>
            <a:off x="838200" y="4570055"/>
            <a:ext cx="2199553" cy="1985311"/>
          </a:xfrm>
          <a:prstGeom prst="rect">
            <a:avLst/>
          </a:prstGeom>
        </p:spPr>
      </p:pic>
      <p:pic>
        <p:nvPicPr>
          <p:cNvPr id="6" name="Picture 5">
            <a:extLst>
              <a:ext uri="{FF2B5EF4-FFF2-40B4-BE49-F238E27FC236}">
                <a16:creationId xmlns:a16="http://schemas.microsoft.com/office/drawing/2014/main" id="{7A92790C-E08E-9E73-F8EE-B558A838E17D}"/>
              </a:ext>
            </a:extLst>
          </p:cNvPr>
          <p:cNvPicPr>
            <a:picLocks noChangeAspect="1"/>
          </p:cNvPicPr>
          <p:nvPr/>
        </p:nvPicPr>
        <p:blipFill>
          <a:blip r:embed="rId10"/>
          <a:stretch>
            <a:fillRect/>
          </a:stretch>
        </p:blipFill>
        <p:spPr>
          <a:xfrm>
            <a:off x="3327697" y="4550044"/>
            <a:ext cx="2164029" cy="2066299"/>
          </a:xfrm>
          <a:prstGeom prst="rect">
            <a:avLst/>
          </a:prstGeom>
        </p:spPr>
      </p:pic>
      <p:pic>
        <p:nvPicPr>
          <p:cNvPr id="10" name="Picture 9">
            <a:extLst>
              <a:ext uri="{FF2B5EF4-FFF2-40B4-BE49-F238E27FC236}">
                <a16:creationId xmlns:a16="http://schemas.microsoft.com/office/drawing/2014/main" id="{A9595907-E930-73B9-94B7-945BB88B87F7}"/>
              </a:ext>
            </a:extLst>
          </p:cNvPr>
          <p:cNvPicPr>
            <a:picLocks noChangeAspect="1"/>
          </p:cNvPicPr>
          <p:nvPr/>
        </p:nvPicPr>
        <p:blipFill>
          <a:blip r:embed="rId11"/>
          <a:stretch>
            <a:fillRect/>
          </a:stretch>
        </p:blipFill>
        <p:spPr>
          <a:xfrm>
            <a:off x="8341071" y="4520149"/>
            <a:ext cx="2331568" cy="2219877"/>
          </a:xfrm>
          <a:prstGeom prst="rect">
            <a:avLst/>
          </a:prstGeom>
        </p:spPr>
      </p:pic>
      <p:pic>
        <p:nvPicPr>
          <p:cNvPr id="12" name="Picture 11">
            <a:extLst>
              <a:ext uri="{FF2B5EF4-FFF2-40B4-BE49-F238E27FC236}">
                <a16:creationId xmlns:a16="http://schemas.microsoft.com/office/drawing/2014/main" id="{409CB24F-2A70-51A7-0FDF-CEB0ECFF1F98}"/>
              </a:ext>
            </a:extLst>
          </p:cNvPr>
          <p:cNvPicPr>
            <a:picLocks noChangeAspect="1"/>
          </p:cNvPicPr>
          <p:nvPr/>
        </p:nvPicPr>
        <p:blipFill>
          <a:blip r:embed="rId12"/>
          <a:stretch>
            <a:fillRect/>
          </a:stretch>
        </p:blipFill>
        <p:spPr>
          <a:xfrm>
            <a:off x="5734777" y="4525582"/>
            <a:ext cx="2331568" cy="2219877"/>
          </a:xfrm>
          <a:prstGeom prst="rect">
            <a:avLst/>
          </a:prstGeom>
        </p:spPr>
      </p:pic>
    </p:spTree>
    <p:extLst>
      <p:ext uri="{BB962C8B-B14F-4D97-AF65-F5344CB8AC3E}">
        <p14:creationId xmlns:p14="http://schemas.microsoft.com/office/powerpoint/2010/main" val="1761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4DD4F-42E4-37CD-7CBA-AE832EB17CD5}"/>
              </a:ext>
            </a:extLst>
          </p:cNvPr>
          <p:cNvSpPr>
            <a:spLocks noGrp="1"/>
          </p:cNvSpPr>
          <p:nvPr>
            <p:ph type="title"/>
          </p:nvPr>
        </p:nvSpPr>
        <p:spPr>
          <a:xfrm>
            <a:off x="838200" y="365125"/>
            <a:ext cx="10515600" cy="1325563"/>
          </a:xfrm>
        </p:spPr>
        <p:txBody>
          <a:bodyPr/>
          <a:lstStyle/>
          <a:p>
            <a:r>
              <a:rPr lang="en-US" dirty="0"/>
              <a:t>OUR LOGO</a:t>
            </a:r>
          </a:p>
        </p:txBody>
      </p:sp>
      <p:sp>
        <p:nvSpPr>
          <p:cNvPr id="5" name="Text Placeholder 4">
            <a:extLst>
              <a:ext uri="{FF2B5EF4-FFF2-40B4-BE49-F238E27FC236}">
                <a16:creationId xmlns:a16="http://schemas.microsoft.com/office/drawing/2014/main" id="{8A7FF2E7-99F0-59A0-2EDB-D2341D5240F9}"/>
              </a:ext>
            </a:extLst>
          </p:cNvPr>
          <p:cNvSpPr>
            <a:spLocks noGrp="1"/>
          </p:cNvSpPr>
          <p:nvPr>
            <p:ph type="body" idx="1"/>
          </p:nvPr>
        </p:nvSpPr>
        <p:spPr>
          <a:xfrm>
            <a:off x="838199" y="1735472"/>
            <a:ext cx="5477933" cy="4667250"/>
          </a:xfrm>
        </p:spPr>
        <p:txBody>
          <a:bodyPr>
            <a:normAutofit lnSpcReduction="10000"/>
          </a:bodyPr>
          <a:lstStyle/>
          <a:p>
            <a:pPr>
              <a:lnSpc>
                <a:spcPct val="114000"/>
              </a:lnSpc>
            </a:pPr>
            <a:r>
              <a:rPr lang="en-US" sz="1600" dirty="0">
                <a:latin typeface="Lato" panose="020F0502020204030203" pitchFamily="34" charset="77"/>
              </a:rPr>
              <a:t>NANOOS logo Artist Tom Guthrie, former APL employee, is a member of the Tsimshian Tribe whose art illustrates tribal and clan stories and their relationship to nature.</a:t>
            </a:r>
          </a:p>
          <a:p>
            <a:pPr>
              <a:lnSpc>
                <a:spcPct val="114000"/>
              </a:lnSpc>
            </a:pPr>
            <a:r>
              <a:rPr lang="en-US" sz="1600" dirty="0">
                <a:latin typeface="Lato" panose="020F0502020204030203" pitchFamily="34" charset="77"/>
              </a:rPr>
              <a:t>The logo depicts a Circle of Protectors. Clockwise from the top are Eagle, Killer Whale, Wolf, and Raven. Both Raven and Eagle are protectors of the sky. Wolf protects the land and Killer Whale the ocean. Together the four protect the entirety of the environment in which we live. </a:t>
            </a:r>
          </a:p>
          <a:p>
            <a:pPr>
              <a:lnSpc>
                <a:spcPct val="114000"/>
              </a:lnSpc>
            </a:pPr>
            <a:r>
              <a:rPr lang="en-US" sz="1600" dirty="0">
                <a:latin typeface="Lato" panose="020F0502020204030203" pitchFamily="34" charset="77"/>
              </a:rPr>
              <a:t>They are also in a continuous circle of red, the color of life and their interconnectivity includes all of life including our own. </a:t>
            </a:r>
          </a:p>
          <a:p>
            <a:pPr>
              <a:lnSpc>
                <a:spcPct val="114000"/>
              </a:lnSpc>
            </a:pPr>
            <a:r>
              <a:rPr lang="en-US" sz="1600" dirty="0">
                <a:latin typeface="Lato" panose="020F0502020204030203" pitchFamily="34" charset="77"/>
              </a:rPr>
              <a:t>Within the center of the logo are Tsimshian-stylized ocean waves, the very heart of NANOOS.</a:t>
            </a:r>
          </a:p>
        </p:txBody>
      </p:sp>
      <p:pic>
        <p:nvPicPr>
          <p:cNvPr id="9" name="Google Shape;72;p1" descr="Logo&#10;&#10;Description automatically generated">
            <a:extLst>
              <a:ext uri="{FF2B5EF4-FFF2-40B4-BE49-F238E27FC236}">
                <a16:creationId xmlns:a16="http://schemas.microsoft.com/office/drawing/2014/main" id="{B3145B2C-5C8F-B465-9601-FAE9C07ED5B6}"/>
              </a:ext>
            </a:extLst>
          </p:cNvPr>
          <p:cNvPicPr preferRelativeResize="0">
            <a:picLocks noChangeAspect="1"/>
          </p:cNvPicPr>
          <p:nvPr/>
        </p:nvPicPr>
        <p:blipFill rotWithShape="1">
          <a:blip r:embed="rId3">
            <a:alphaModFix/>
          </a:blip>
          <a:srcRect/>
          <a:stretch/>
        </p:blipFill>
        <p:spPr>
          <a:xfrm>
            <a:off x="7161212" y="1080085"/>
            <a:ext cx="4192588" cy="4697829"/>
          </a:xfrm>
          <a:prstGeom prst="rect">
            <a:avLst/>
          </a:prstGeom>
          <a:noFill/>
          <a:ln>
            <a:noFill/>
          </a:ln>
        </p:spPr>
      </p:pic>
    </p:spTree>
    <p:extLst>
      <p:ext uri="{BB962C8B-B14F-4D97-AF65-F5344CB8AC3E}">
        <p14:creationId xmlns:p14="http://schemas.microsoft.com/office/powerpoint/2010/main" val="2121231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BCC0DF50-D645-4E0D-1433-13D13702C241}"/>
            </a:ext>
          </a:extLst>
        </p:cNvPr>
        <p:cNvGrpSpPr/>
        <p:nvPr/>
      </p:nvGrpSpPr>
      <p:grpSpPr>
        <a:xfrm>
          <a:off x="0" y="0"/>
          <a:ext cx="0" cy="0"/>
          <a:chOff x="0" y="0"/>
          <a:chExt cx="0" cy="0"/>
        </a:xfrm>
      </p:grpSpPr>
      <p:pic>
        <p:nvPicPr>
          <p:cNvPr id="91" name="Google Shape;91;p3" descr="Logo&#10;&#10;Description automatically generated">
            <a:extLst>
              <a:ext uri="{FF2B5EF4-FFF2-40B4-BE49-F238E27FC236}">
                <a16:creationId xmlns:a16="http://schemas.microsoft.com/office/drawing/2014/main" id="{86916901-86B6-605D-269B-2C5EBD498D86}"/>
              </a:ext>
            </a:extLst>
          </p:cNvPr>
          <p:cNvPicPr preferRelativeResize="0"/>
          <p:nvPr/>
        </p:nvPicPr>
        <p:blipFill rotWithShape="1">
          <a:blip r:embed="rId3">
            <a:alphaModFix amt="10000"/>
          </a:blip>
          <a:srcRect t="30210" r="-1" b="19595"/>
          <a:stretch/>
        </p:blipFill>
        <p:spPr>
          <a:xfrm>
            <a:off x="20" y="1282"/>
            <a:ext cx="12191981" cy="6856718"/>
          </a:xfrm>
          <a:prstGeom prst="rect">
            <a:avLst/>
          </a:prstGeom>
          <a:noFill/>
          <a:ln>
            <a:noFill/>
          </a:ln>
        </p:spPr>
      </p:pic>
      <p:sp>
        <p:nvSpPr>
          <p:cNvPr id="4" name="Title 3">
            <a:extLst>
              <a:ext uri="{FF2B5EF4-FFF2-40B4-BE49-F238E27FC236}">
                <a16:creationId xmlns:a16="http://schemas.microsoft.com/office/drawing/2014/main" id="{1D71BE7F-3E63-A7D7-EBAF-4169F4A792F8}"/>
              </a:ext>
            </a:extLst>
          </p:cNvPr>
          <p:cNvSpPr>
            <a:spLocks noGrp="1"/>
          </p:cNvSpPr>
          <p:nvPr>
            <p:ph type="title"/>
          </p:nvPr>
        </p:nvSpPr>
        <p:spPr/>
        <p:txBody>
          <a:bodyPr>
            <a:normAutofit/>
          </a:bodyPr>
          <a:lstStyle/>
          <a:p>
            <a:r>
              <a:rPr lang="en-US" sz="4800" dirty="0"/>
              <a:t>Questions &amp; Discussion</a:t>
            </a:r>
          </a:p>
        </p:txBody>
      </p:sp>
      <p:sp>
        <p:nvSpPr>
          <p:cNvPr id="5" name="Text Placeholder 4">
            <a:extLst>
              <a:ext uri="{FF2B5EF4-FFF2-40B4-BE49-F238E27FC236}">
                <a16:creationId xmlns:a16="http://schemas.microsoft.com/office/drawing/2014/main" id="{FC0C85F0-085B-4BC7-737B-E2BA836A20D1}"/>
              </a:ext>
            </a:extLst>
          </p:cNvPr>
          <p:cNvSpPr>
            <a:spLocks noGrp="1"/>
          </p:cNvSpPr>
          <p:nvPr>
            <p:ph type="body" idx="1"/>
          </p:nvPr>
        </p:nvSpPr>
        <p:spPr/>
        <p:txBody>
          <a:bodyPr/>
          <a:lstStyle/>
          <a:p>
            <a:r>
              <a:rPr lang="en-US" dirty="0">
                <a:hlinkClick r:id="rId4"/>
              </a:rPr>
              <a:t>janewton@uw.edu</a:t>
            </a:r>
            <a:endParaRPr lang="en-US" dirty="0"/>
          </a:p>
          <a:p>
            <a:endParaRPr lang="en-US" dirty="0"/>
          </a:p>
        </p:txBody>
      </p:sp>
      <p:sp>
        <p:nvSpPr>
          <p:cNvPr id="2" name="TextBox 1">
            <a:extLst>
              <a:ext uri="{FF2B5EF4-FFF2-40B4-BE49-F238E27FC236}">
                <a16:creationId xmlns:a16="http://schemas.microsoft.com/office/drawing/2014/main" id="{C562E59D-F592-0588-17EC-240994F8E1BF}"/>
              </a:ext>
            </a:extLst>
          </p:cNvPr>
          <p:cNvSpPr txBox="1"/>
          <p:nvPr/>
        </p:nvSpPr>
        <p:spPr>
          <a:xfrm>
            <a:off x="4681189" y="1956481"/>
            <a:ext cx="2829621" cy="523220"/>
          </a:xfrm>
          <a:prstGeom prst="rect">
            <a:avLst/>
          </a:prstGeom>
          <a:noFill/>
        </p:spPr>
        <p:txBody>
          <a:bodyPr wrap="none" rtlCol="0">
            <a:spAutoFit/>
          </a:bodyPr>
          <a:lstStyle/>
          <a:p>
            <a:pPr algn="ctr"/>
            <a:r>
              <a:rPr lang="en-US" sz="2800" dirty="0">
                <a:solidFill>
                  <a:schemeClr val="accent3"/>
                </a:solidFill>
                <a:latin typeface="Lato" panose="020F0502020204030203" pitchFamily="34" charset="77"/>
                <a:hlinkClick r:id="rId5"/>
              </a:rPr>
              <a:t>www.nanoos.org</a:t>
            </a:r>
            <a:endParaRPr lang="en-US" sz="2800" dirty="0">
              <a:solidFill>
                <a:schemeClr val="accent3"/>
              </a:solidFill>
              <a:latin typeface="Lato" panose="020F0502020204030203" pitchFamily="34" charset="77"/>
            </a:endParaRPr>
          </a:p>
        </p:txBody>
      </p:sp>
    </p:spTree>
    <p:extLst>
      <p:ext uri="{BB962C8B-B14F-4D97-AF65-F5344CB8AC3E}">
        <p14:creationId xmlns:p14="http://schemas.microsoft.com/office/powerpoint/2010/main" val="250371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9831580A-5877-E5E8-BF12-CA58F65FFF4F}"/>
            </a:ext>
          </a:extLst>
        </p:cNvPr>
        <p:cNvGrpSpPr/>
        <p:nvPr/>
      </p:nvGrpSpPr>
      <p:grpSpPr>
        <a:xfrm>
          <a:off x="0" y="0"/>
          <a:ext cx="0" cy="0"/>
          <a:chOff x="0" y="0"/>
          <a:chExt cx="0" cy="0"/>
        </a:xfrm>
      </p:grpSpPr>
      <p:sp>
        <p:nvSpPr>
          <p:cNvPr id="154" name="Google Shape;154;p8">
            <a:extLst>
              <a:ext uri="{FF2B5EF4-FFF2-40B4-BE49-F238E27FC236}">
                <a16:creationId xmlns:a16="http://schemas.microsoft.com/office/drawing/2014/main" id="{5FBB0435-17A8-E546-A4CC-5AB44A4FD888}"/>
              </a:ext>
            </a:extLst>
          </p:cNvPr>
          <p:cNvSpPr txBox="1">
            <a:spLocks noGrp="1"/>
          </p:cNvSpPr>
          <p:nvPr>
            <p:ph type="title"/>
          </p:nvPr>
        </p:nvSpPr>
        <p:spPr>
          <a:xfrm>
            <a:off x="838200" y="365125"/>
            <a:ext cx="10515600" cy="1325563"/>
          </a:xfrm>
          <a:noFill/>
          <a:ln>
            <a:noFill/>
          </a:ln>
        </p:spPr>
        <p:txBody>
          <a:bodyPr spcFirstLastPara="1" wrap="square" lIns="91425" tIns="45700" rIns="91425" bIns="45700" anchor="ctr" anchorCtr="0">
            <a:normAutofit/>
          </a:bodyPr>
          <a:lstStyle/>
          <a:p>
            <a:pPr lvl="0"/>
            <a:r>
              <a:rPr lang="en-US" dirty="0"/>
              <a:t>WHAT IS NANOOS, NATIONALLY?</a:t>
            </a:r>
          </a:p>
        </p:txBody>
      </p:sp>
      <p:sp>
        <p:nvSpPr>
          <p:cNvPr id="3" name="Text Placeholder 2">
            <a:extLst>
              <a:ext uri="{FF2B5EF4-FFF2-40B4-BE49-F238E27FC236}">
                <a16:creationId xmlns:a16="http://schemas.microsoft.com/office/drawing/2014/main" id="{3189DC55-8673-606C-1C7F-E02C0CE6D808}"/>
              </a:ext>
            </a:extLst>
          </p:cNvPr>
          <p:cNvSpPr>
            <a:spLocks noGrp="1"/>
          </p:cNvSpPr>
          <p:nvPr>
            <p:ph type="body" idx="1"/>
          </p:nvPr>
        </p:nvSpPr>
        <p:spPr>
          <a:xfrm>
            <a:off x="581884" y="1664255"/>
            <a:ext cx="4063926" cy="4940299"/>
          </a:xfrm>
        </p:spPr>
        <p:txBody>
          <a:bodyPr>
            <a:noAutofit/>
          </a:bodyPr>
          <a:lstStyle/>
          <a:p>
            <a:pPr marL="114300" indent="0">
              <a:buNone/>
            </a:pPr>
            <a:r>
              <a:rPr lang="en-US" sz="2400" dirty="0">
                <a:latin typeface="Lato" panose="020F0502020204030203" pitchFamily="34" charset="77"/>
              </a:rPr>
              <a:t>U.S. Integrated Ocean Observing System (IOOS)</a:t>
            </a:r>
          </a:p>
          <a:p>
            <a:r>
              <a:rPr lang="en-US" sz="2000" dirty="0">
                <a:latin typeface="Lato" panose="020F0502020204030203" pitchFamily="34" charset="77"/>
              </a:rPr>
              <a:t>ICOOS Act Authorization</a:t>
            </a:r>
          </a:p>
          <a:p>
            <a:r>
              <a:rPr lang="en-US" sz="2000" dirty="0">
                <a:latin typeface="Lato" panose="020F0502020204030203" pitchFamily="34" charset="77"/>
              </a:rPr>
              <a:t>Federal - non-federal partnership</a:t>
            </a:r>
          </a:p>
          <a:p>
            <a:r>
              <a:rPr lang="en-US" sz="2000" dirty="0">
                <a:latin typeface="Lato" panose="020F0502020204030203" pitchFamily="34" charset="77"/>
              </a:rPr>
              <a:t>NOAA IOOS Program Office within National Ocean Service</a:t>
            </a:r>
          </a:p>
          <a:p>
            <a:r>
              <a:rPr lang="en-US" sz="2000" dirty="0">
                <a:latin typeface="Lato" panose="020F0502020204030203" pitchFamily="34" charset="77"/>
              </a:rPr>
              <a:t>11 Regional Associations housed at universities or are non-profits</a:t>
            </a:r>
          </a:p>
          <a:p>
            <a:r>
              <a:rPr lang="en-US" sz="2000" dirty="0">
                <a:latin typeface="Lato" panose="020F0502020204030203" pitchFamily="34" charset="77"/>
              </a:rPr>
              <a:t>IOOS Association</a:t>
            </a:r>
          </a:p>
        </p:txBody>
      </p:sp>
      <p:grpSp>
        <p:nvGrpSpPr>
          <p:cNvPr id="7" name="Group 6">
            <a:extLst>
              <a:ext uri="{FF2B5EF4-FFF2-40B4-BE49-F238E27FC236}">
                <a16:creationId xmlns:a16="http://schemas.microsoft.com/office/drawing/2014/main" id="{CF1CFEEC-CE24-A9C3-5F7E-FCBB2B533A44}"/>
              </a:ext>
            </a:extLst>
          </p:cNvPr>
          <p:cNvGrpSpPr/>
          <p:nvPr/>
        </p:nvGrpSpPr>
        <p:grpSpPr>
          <a:xfrm>
            <a:off x="4902126" y="1664255"/>
            <a:ext cx="7178302" cy="4940300"/>
            <a:chOff x="4902126" y="1825625"/>
            <a:chExt cx="7178302" cy="4940300"/>
          </a:xfrm>
        </p:grpSpPr>
        <p:pic>
          <p:nvPicPr>
            <p:cNvPr id="4" name="Picture 2" descr="Frontiers | The U.S. Integrated Ocean Observing System: Governance  Milestones and Lessons From Two Decades of Growth">
              <a:extLst>
                <a:ext uri="{FF2B5EF4-FFF2-40B4-BE49-F238E27FC236}">
                  <a16:creationId xmlns:a16="http://schemas.microsoft.com/office/drawing/2014/main" id="{B1C88172-AD92-6AA2-AB9C-4E56F0467B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2126" y="1825625"/>
              <a:ext cx="7178302" cy="49403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ED43602-D09F-8995-4411-78ED03E126C3}"/>
                </a:ext>
              </a:extLst>
            </p:cNvPr>
            <p:cNvSpPr/>
            <p:nvPr/>
          </p:nvSpPr>
          <p:spPr>
            <a:xfrm>
              <a:off x="7701887" y="4114801"/>
              <a:ext cx="1340514" cy="304799"/>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and white logo&#10;&#10;Description automatically generated with medium confidence">
              <a:extLst>
                <a:ext uri="{FF2B5EF4-FFF2-40B4-BE49-F238E27FC236}">
                  <a16:creationId xmlns:a16="http://schemas.microsoft.com/office/drawing/2014/main" id="{F5A533AD-1B96-52DB-B154-EF63C7A91BD2}"/>
                </a:ext>
              </a:extLst>
            </p:cNvPr>
            <p:cNvPicPr>
              <a:picLocks noChangeAspect="1"/>
            </p:cNvPicPr>
            <p:nvPr/>
          </p:nvPicPr>
          <p:blipFill>
            <a:blip r:embed="rId4"/>
            <a:stretch>
              <a:fillRect/>
            </a:stretch>
          </p:blipFill>
          <p:spPr>
            <a:xfrm>
              <a:off x="4926647" y="1867668"/>
              <a:ext cx="1387812" cy="543230"/>
            </a:xfrm>
            <a:prstGeom prst="rect">
              <a:avLst/>
            </a:prstGeom>
          </p:spPr>
        </p:pic>
      </p:grpSp>
    </p:spTree>
    <p:extLst>
      <p:ext uri="{BB962C8B-B14F-4D97-AF65-F5344CB8AC3E}">
        <p14:creationId xmlns:p14="http://schemas.microsoft.com/office/powerpoint/2010/main" val="22454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C4375DEB-7197-9458-7FD1-4025E75DACC9}"/>
            </a:ext>
          </a:extLst>
        </p:cNvPr>
        <p:cNvGrpSpPr/>
        <p:nvPr/>
      </p:nvGrpSpPr>
      <p:grpSpPr>
        <a:xfrm>
          <a:off x="0" y="0"/>
          <a:ext cx="0" cy="0"/>
          <a:chOff x="0" y="0"/>
          <a:chExt cx="0" cy="0"/>
        </a:xfrm>
      </p:grpSpPr>
      <p:sp>
        <p:nvSpPr>
          <p:cNvPr id="154" name="Google Shape;154;p8">
            <a:extLst>
              <a:ext uri="{FF2B5EF4-FFF2-40B4-BE49-F238E27FC236}">
                <a16:creationId xmlns:a16="http://schemas.microsoft.com/office/drawing/2014/main" id="{AB8FF116-D7E9-0506-AA2D-E5042D96B9A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Lato"/>
              <a:buNone/>
            </a:pPr>
            <a:r>
              <a:rPr lang="en-US" dirty="0"/>
              <a:t>IOOS &amp; NANOOS VALUE PROPOSITION</a:t>
            </a:r>
          </a:p>
        </p:txBody>
      </p:sp>
      <p:pic>
        <p:nvPicPr>
          <p:cNvPr id="155" name="Google Shape;155;p8" descr="Logo&#10;&#10;Description automatically generated">
            <a:extLst>
              <a:ext uri="{FF2B5EF4-FFF2-40B4-BE49-F238E27FC236}">
                <a16:creationId xmlns:a16="http://schemas.microsoft.com/office/drawing/2014/main" id="{EDF15B43-8058-9147-C198-694885AF008C}"/>
              </a:ext>
            </a:extLst>
          </p:cNvPr>
          <p:cNvPicPr preferRelativeResize="0"/>
          <p:nvPr/>
        </p:nvPicPr>
        <p:blipFill rotWithShape="1">
          <a:blip r:embed="rId3">
            <a:alphaModFix/>
          </a:blip>
          <a:srcRect/>
          <a:stretch/>
        </p:blipFill>
        <p:spPr>
          <a:xfrm>
            <a:off x="11264370" y="5926268"/>
            <a:ext cx="816058" cy="914400"/>
          </a:xfrm>
          <a:prstGeom prst="rect">
            <a:avLst/>
          </a:prstGeom>
          <a:noFill/>
          <a:ln>
            <a:noFill/>
          </a:ln>
        </p:spPr>
      </p:pic>
      <p:graphicFrame>
        <p:nvGraphicFramePr>
          <p:cNvPr id="2" name="Diagram 1">
            <a:extLst>
              <a:ext uri="{FF2B5EF4-FFF2-40B4-BE49-F238E27FC236}">
                <a16:creationId xmlns:a16="http://schemas.microsoft.com/office/drawing/2014/main" id="{3BB7AA95-8011-3ECA-D311-7D8AF3AB8157}"/>
              </a:ext>
            </a:extLst>
          </p:cNvPr>
          <p:cNvGraphicFramePr>
            <a:graphicFrameLocks noChangeAspect="1"/>
          </p:cNvGraphicFramePr>
          <p:nvPr>
            <p:extLst>
              <p:ext uri="{D42A27DB-BD31-4B8C-83A1-F6EECF244321}">
                <p14:modId xmlns:p14="http://schemas.microsoft.com/office/powerpoint/2010/main" val="2502849707"/>
              </p:ext>
            </p:extLst>
          </p:nvPr>
        </p:nvGraphicFramePr>
        <p:xfrm>
          <a:off x="5185186" y="1825625"/>
          <a:ext cx="616861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7" name="Google Shape;157;p8" descr="Icon&#10;&#10;Description automatically generated">
            <a:extLst>
              <a:ext uri="{FF2B5EF4-FFF2-40B4-BE49-F238E27FC236}">
                <a16:creationId xmlns:a16="http://schemas.microsoft.com/office/drawing/2014/main" id="{C65C2530-F067-F094-1A21-D206D7B63B52}"/>
              </a:ext>
            </a:extLst>
          </p:cNvPr>
          <p:cNvPicPr preferRelativeResize="0"/>
          <p:nvPr/>
        </p:nvPicPr>
        <p:blipFill rotWithShape="1">
          <a:blip r:embed="rId9">
            <a:alphaModFix/>
          </a:blip>
          <a:srcRect/>
          <a:stretch/>
        </p:blipFill>
        <p:spPr>
          <a:xfrm>
            <a:off x="111572" y="5971988"/>
            <a:ext cx="549712" cy="822960"/>
          </a:xfrm>
          <a:prstGeom prst="rect">
            <a:avLst/>
          </a:prstGeom>
          <a:noFill/>
          <a:ln>
            <a:noFill/>
          </a:ln>
        </p:spPr>
      </p:pic>
      <p:sp>
        <p:nvSpPr>
          <p:cNvPr id="3" name="TextBox 2">
            <a:extLst>
              <a:ext uri="{FF2B5EF4-FFF2-40B4-BE49-F238E27FC236}">
                <a16:creationId xmlns:a16="http://schemas.microsoft.com/office/drawing/2014/main" id="{3388317E-B6E6-F9E2-A8D0-D19D1E58F73A}"/>
              </a:ext>
            </a:extLst>
          </p:cNvPr>
          <p:cNvSpPr txBox="1"/>
          <p:nvPr/>
        </p:nvSpPr>
        <p:spPr>
          <a:xfrm>
            <a:off x="786683" y="2186233"/>
            <a:ext cx="4462994" cy="1938992"/>
          </a:xfrm>
          <a:prstGeom prst="rect">
            <a:avLst/>
          </a:prstGeom>
          <a:noFill/>
        </p:spPr>
        <p:txBody>
          <a:bodyPr wrap="square" rtlCol="0">
            <a:spAutoFit/>
          </a:bodyPr>
          <a:lstStyle/>
          <a:p>
            <a:r>
              <a:rPr lang="en-US" sz="2000" spc="300" dirty="0">
                <a:latin typeface="Lato" panose="020F0502020204030203" pitchFamily="34" charset="77"/>
              </a:rPr>
              <a:t>Build, sustain, and evolve regional ocean observing systems to meet user needs</a:t>
            </a:r>
          </a:p>
          <a:p>
            <a:endParaRPr lang="en-US" sz="2000" spc="300" dirty="0">
              <a:latin typeface="Lato" panose="020F0502020204030203" pitchFamily="34" charset="77"/>
            </a:endParaRPr>
          </a:p>
          <a:p>
            <a:r>
              <a:rPr lang="en-US" sz="2000" spc="300" dirty="0">
                <a:latin typeface="Lato" panose="020F0502020204030203" pitchFamily="34" charset="77"/>
              </a:rPr>
              <a:t>Regionally relevant, nationally coordinated </a:t>
            </a:r>
          </a:p>
        </p:txBody>
      </p:sp>
    </p:spTree>
    <p:extLst>
      <p:ext uri="{BB962C8B-B14F-4D97-AF65-F5344CB8AC3E}">
        <p14:creationId xmlns:p14="http://schemas.microsoft.com/office/powerpoint/2010/main" val="84550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ioosregionalmap"/>
          <p:cNvPicPr>
            <a:picLocks noChangeAspect="1" noChangeArrowheads="1"/>
          </p:cNvPicPr>
          <p:nvPr/>
        </p:nvPicPr>
        <p:blipFill>
          <a:blip r:embed="rId2" cstate="print"/>
          <a:srcRect/>
          <a:stretch>
            <a:fillRect/>
          </a:stretch>
        </p:blipFill>
        <p:spPr bwMode="auto">
          <a:xfrm>
            <a:off x="1542828" y="2580830"/>
            <a:ext cx="3045033" cy="2662690"/>
          </a:xfrm>
          <a:prstGeom prst="rect">
            <a:avLst/>
          </a:prstGeom>
          <a:noFill/>
          <a:ln w="9525">
            <a:noFill/>
            <a:miter lim="800000"/>
            <a:headEnd/>
            <a:tailEnd/>
          </a:ln>
        </p:spPr>
      </p:pic>
      <p:sp>
        <p:nvSpPr>
          <p:cNvPr id="2" name="Oval 2"/>
          <p:cNvSpPr>
            <a:spLocks noChangeArrowheads="1"/>
          </p:cNvSpPr>
          <p:nvPr/>
        </p:nvSpPr>
        <p:spPr bwMode="auto">
          <a:xfrm>
            <a:off x="4394898" y="3417783"/>
            <a:ext cx="3352800" cy="1242997"/>
          </a:xfrm>
          <a:prstGeom prst="ellipse">
            <a:avLst/>
          </a:prstGeom>
          <a:solidFill>
            <a:srgbClr val="FFFF99"/>
          </a:solidFill>
          <a:ln w="9525">
            <a:solidFill>
              <a:srgbClr val="000000"/>
            </a:solidFill>
            <a:round/>
            <a:headEnd/>
            <a:tailEnd/>
          </a:ln>
        </p:spPr>
        <p:txBody>
          <a:bodyPr wrap="none" lIns="91392" tIns="45697" rIns="91392" bIns="45697" anchor="ctr"/>
          <a:lstStyle/>
          <a:p>
            <a:pPr defTabSz="914377" fontAlgn="base">
              <a:spcBef>
                <a:spcPct val="0"/>
              </a:spcBef>
              <a:spcAft>
                <a:spcPct val="0"/>
              </a:spcAft>
              <a:buClrTx/>
              <a:defRPr/>
            </a:pPr>
            <a:endParaRPr lang="en-US" sz="1800" kern="1200" dirty="0">
              <a:latin typeface="Arial" pitchFamily="34" charset="0"/>
              <a:ea typeface="+mn-ea"/>
              <a:cs typeface="Arial" pitchFamily="34" charset="0"/>
              <a:sym typeface="Arial" pitchFamily="34" charset="0"/>
            </a:endParaRPr>
          </a:p>
        </p:txBody>
      </p:sp>
      <p:sp>
        <p:nvSpPr>
          <p:cNvPr id="3" name="Text Box 5"/>
          <p:cNvSpPr txBox="1">
            <a:spLocks noChangeArrowheads="1"/>
          </p:cNvSpPr>
          <p:nvPr/>
        </p:nvSpPr>
        <p:spPr bwMode="auto">
          <a:xfrm>
            <a:off x="4581250" y="3519383"/>
            <a:ext cx="3048000" cy="953873"/>
          </a:xfrm>
          <a:prstGeom prst="rect">
            <a:avLst/>
          </a:prstGeom>
          <a:noFill/>
          <a:ln w="9525">
            <a:noFill/>
            <a:miter lim="800000"/>
            <a:headEnd/>
            <a:tailEnd/>
          </a:ln>
        </p:spPr>
        <p:txBody>
          <a:bodyPr lIns="91208" tIns="45604" rIns="91208" bIns="45604">
            <a:spAutoFit/>
          </a:bodyPr>
          <a:lstStyle/>
          <a:p>
            <a:pPr algn="ctr" defTabSz="914377" fontAlgn="base">
              <a:spcBef>
                <a:spcPct val="50000"/>
              </a:spcBef>
              <a:spcAft>
                <a:spcPct val="0"/>
              </a:spcAft>
              <a:buClrTx/>
              <a:defRPr/>
            </a:pPr>
            <a:r>
              <a:rPr lang="en-US" sz="2800" kern="1200" dirty="0">
                <a:latin typeface="Arial" pitchFamily="34" charset="0"/>
                <a:ea typeface="+mn-ea"/>
                <a:cs typeface="Arial" pitchFamily="34" charset="0"/>
                <a:sym typeface="Arial" pitchFamily="34" charset="0"/>
              </a:rPr>
              <a:t>Regional Associations</a:t>
            </a:r>
          </a:p>
        </p:txBody>
      </p:sp>
      <p:grpSp>
        <p:nvGrpSpPr>
          <p:cNvPr id="4" name="Group 28"/>
          <p:cNvGrpSpPr>
            <a:grpSpLocks/>
          </p:cNvGrpSpPr>
          <p:nvPr/>
        </p:nvGrpSpPr>
        <p:grpSpPr bwMode="auto">
          <a:xfrm>
            <a:off x="2346049" y="4511676"/>
            <a:ext cx="7467600" cy="2109788"/>
            <a:chOff x="528" y="2850"/>
            <a:chExt cx="4704" cy="1329"/>
          </a:xfrm>
        </p:grpSpPr>
        <p:sp>
          <p:nvSpPr>
            <p:cNvPr id="5" name="Arc 3"/>
            <p:cNvSpPr>
              <a:spLocks/>
            </p:cNvSpPr>
            <p:nvPr/>
          </p:nvSpPr>
          <p:spPr bwMode="auto">
            <a:xfrm flipV="1">
              <a:off x="1200" y="2850"/>
              <a:ext cx="1008" cy="816"/>
            </a:xfrm>
            <a:custGeom>
              <a:avLst/>
              <a:gdLst>
                <a:gd name="T0" fmla="*/ 0 w 21600"/>
                <a:gd name="T1" fmla="*/ 0 h 21600"/>
                <a:gd name="T2" fmla="*/ 26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wrap="none" anchor="ct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6" name="Arc 4"/>
            <p:cNvSpPr>
              <a:spLocks/>
            </p:cNvSpPr>
            <p:nvPr/>
          </p:nvSpPr>
          <p:spPr bwMode="auto">
            <a:xfrm flipH="1" flipV="1">
              <a:off x="3552" y="2856"/>
              <a:ext cx="1008" cy="816"/>
            </a:xfrm>
            <a:custGeom>
              <a:avLst/>
              <a:gdLst>
                <a:gd name="T0" fmla="*/ 0 w 21600"/>
                <a:gd name="T1" fmla="*/ 0 h 21600"/>
                <a:gd name="T2" fmla="*/ 26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wrap="none" anchor="ct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7" name="Text Box 6"/>
            <p:cNvSpPr txBox="1">
              <a:spLocks noChangeArrowheads="1"/>
            </p:cNvSpPr>
            <p:nvPr/>
          </p:nvSpPr>
          <p:spPr bwMode="auto">
            <a:xfrm>
              <a:off x="2304" y="3168"/>
              <a:ext cx="1152" cy="223"/>
            </a:xfrm>
            <a:prstGeom prst="rect">
              <a:avLst/>
            </a:prstGeom>
            <a:noFill/>
            <a:ln w="9525">
              <a:noFill/>
              <a:miter lim="800000"/>
              <a:headEnd/>
              <a:tailEnd/>
            </a:ln>
          </p:spPr>
          <p:txBody>
            <a:bodyPr lIns="91255" tIns="45628" rIns="91255" bIns="45628">
              <a:spAutoFit/>
            </a:bodyPr>
            <a:lstStyle/>
            <a:p>
              <a:pPr algn="ctr" defTabSz="914377" fontAlgn="base">
                <a:spcBef>
                  <a:spcPct val="50000"/>
                </a:spcBef>
                <a:spcAft>
                  <a:spcPct val="0"/>
                </a:spcAft>
                <a:buClrTx/>
                <a:defRPr/>
              </a:pPr>
              <a:r>
                <a:rPr lang="en-US" sz="1700" kern="1200" dirty="0">
                  <a:latin typeface="Arial" pitchFamily="34" charset="0"/>
                  <a:ea typeface="+mn-ea"/>
                  <a:cs typeface="Arial" pitchFamily="34" charset="0"/>
                  <a:sym typeface="Arial" pitchFamily="34" charset="0"/>
                </a:rPr>
                <a:t>engage</a:t>
              </a:r>
            </a:p>
          </p:txBody>
        </p:sp>
        <p:sp>
          <p:nvSpPr>
            <p:cNvPr id="8" name="Text Box 7"/>
            <p:cNvSpPr txBox="1">
              <a:spLocks noChangeArrowheads="1"/>
            </p:cNvSpPr>
            <p:nvPr/>
          </p:nvSpPr>
          <p:spPr bwMode="auto">
            <a:xfrm>
              <a:off x="528" y="3811"/>
              <a:ext cx="4704" cy="368"/>
            </a:xfrm>
            <a:prstGeom prst="rect">
              <a:avLst/>
            </a:prstGeom>
            <a:noFill/>
            <a:ln w="9525">
              <a:noFill/>
              <a:miter lim="800000"/>
              <a:headEnd/>
              <a:tailEnd/>
            </a:ln>
          </p:spPr>
          <p:txBody>
            <a:bodyPr lIns="91255" tIns="45628" rIns="91255" bIns="45628">
              <a:spAutoFit/>
            </a:bodyPr>
            <a:lstStyle/>
            <a:p>
              <a:pPr algn="ctr" defTabSz="914377" fontAlgn="base">
                <a:spcBef>
                  <a:spcPct val="50000"/>
                </a:spcBef>
                <a:spcAft>
                  <a:spcPct val="0"/>
                </a:spcAft>
                <a:buClrTx/>
                <a:defRPr/>
              </a:pPr>
              <a:r>
                <a:rPr lang="en-US" sz="3200" b="1" kern="1200" dirty="0">
                  <a:latin typeface="Arial" pitchFamily="34" charset="0"/>
                  <a:ea typeface="+mn-ea"/>
                  <a:cs typeface="Arial" pitchFamily="34" charset="0"/>
                  <a:sym typeface="Arial" pitchFamily="34" charset="0"/>
                </a:rPr>
                <a:t>DIVERSE LOCAL STAKEHOLDERS</a:t>
              </a:r>
            </a:p>
          </p:txBody>
        </p:sp>
        <p:sp>
          <p:nvSpPr>
            <p:cNvPr id="9" name="Line 12"/>
            <p:cNvSpPr>
              <a:spLocks noChangeShapeType="1"/>
            </p:cNvSpPr>
            <p:nvPr/>
          </p:nvSpPr>
          <p:spPr bwMode="auto">
            <a:xfrm flipH="1">
              <a:off x="2064" y="3456"/>
              <a:ext cx="432"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0" name="Line 13"/>
            <p:cNvSpPr>
              <a:spLocks noChangeShapeType="1"/>
            </p:cNvSpPr>
            <p:nvPr/>
          </p:nvSpPr>
          <p:spPr bwMode="auto">
            <a:xfrm>
              <a:off x="2832" y="3504"/>
              <a:ext cx="0"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1" name="Line 14"/>
            <p:cNvSpPr>
              <a:spLocks noChangeShapeType="1"/>
            </p:cNvSpPr>
            <p:nvPr/>
          </p:nvSpPr>
          <p:spPr bwMode="auto">
            <a:xfrm>
              <a:off x="3264" y="3456"/>
              <a:ext cx="336"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2" name="Line 15"/>
            <p:cNvSpPr>
              <a:spLocks noChangeShapeType="1"/>
            </p:cNvSpPr>
            <p:nvPr/>
          </p:nvSpPr>
          <p:spPr bwMode="auto">
            <a:xfrm flipH="1">
              <a:off x="2400" y="3456"/>
              <a:ext cx="240"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3" name="Line 16"/>
            <p:cNvSpPr>
              <a:spLocks noChangeShapeType="1"/>
            </p:cNvSpPr>
            <p:nvPr/>
          </p:nvSpPr>
          <p:spPr bwMode="auto">
            <a:xfrm>
              <a:off x="3072" y="3504"/>
              <a:ext cx="144" cy="240"/>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4" name="Line 17"/>
            <p:cNvSpPr>
              <a:spLocks noChangeShapeType="1"/>
            </p:cNvSpPr>
            <p:nvPr/>
          </p:nvSpPr>
          <p:spPr bwMode="auto">
            <a:xfrm flipH="1">
              <a:off x="1632" y="3408"/>
              <a:ext cx="720" cy="336"/>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5" name="Line 18"/>
            <p:cNvSpPr>
              <a:spLocks noChangeShapeType="1"/>
            </p:cNvSpPr>
            <p:nvPr/>
          </p:nvSpPr>
          <p:spPr bwMode="auto">
            <a:xfrm>
              <a:off x="3360" y="3360"/>
              <a:ext cx="624" cy="336"/>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6" name="Line 19"/>
            <p:cNvSpPr>
              <a:spLocks noChangeShapeType="1"/>
            </p:cNvSpPr>
            <p:nvPr/>
          </p:nvSpPr>
          <p:spPr bwMode="auto">
            <a:xfrm flipH="1">
              <a:off x="2880" y="2936"/>
              <a:ext cx="4" cy="232"/>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grpSp>
      <p:grpSp>
        <p:nvGrpSpPr>
          <p:cNvPr id="17" name="Group 29"/>
          <p:cNvGrpSpPr>
            <a:grpSpLocks/>
          </p:cNvGrpSpPr>
          <p:nvPr/>
        </p:nvGrpSpPr>
        <p:grpSpPr bwMode="auto">
          <a:xfrm>
            <a:off x="1971401" y="1219201"/>
            <a:ext cx="8020051" cy="2349500"/>
            <a:chOff x="292" y="776"/>
            <a:chExt cx="5052" cy="1480"/>
          </a:xfrm>
        </p:grpSpPr>
        <p:sp>
          <p:nvSpPr>
            <p:cNvPr id="18" name="Arc 8"/>
            <p:cNvSpPr>
              <a:spLocks/>
            </p:cNvSpPr>
            <p:nvPr/>
          </p:nvSpPr>
          <p:spPr bwMode="auto">
            <a:xfrm>
              <a:off x="1200" y="1440"/>
              <a:ext cx="1008" cy="816"/>
            </a:xfrm>
            <a:custGeom>
              <a:avLst/>
              <a:gdLst>
                <a:gd name="T0" fmla="*/ 0 w 21600"/>
                <a:gd name="T1" fmla="*/ 0 h 21600"/>
                <a:gd name="T2" fmla="*/ 26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wrap="none" anchor="ct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19" name="Arc 9"/>
            <p:cNvSpPr>
              <a:spLocks/>
            </p:cNvSpPr>
            <p:nvPr/>
          </p:nvSpPr>
          <p:spPr bwMode="auto">
            <a:xfrm flipH="1">
              <a:off x="3552" y="1440"/>
              <a:ext cx="1008" cy="816"/>
            </a:xfrm>
            <a:custGeom>
              <a:avLst/>
              <a:gdLst>
                <a:gd name="T0" fmla="*/ 0 w 21600"/>
                <a:gd name="T1" fmla="*/ 0 h 21600"/>
                <a:gd name="T2" fmla="*/ 26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wrap="none" anchor="ct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0" name="Text Box 10"/>
            <p:cNvSpPr txBox="1">
              <a:spLocks noChangeArrowheads="1"/>
            </p:cNvSpPr>
            <p:nvPr/>
          </p:nvSpPr>
          <p:spPr bwMode="auto">
            <a:xfrm>
              <a:off x="2304" y="1584"/>
              <a:ext cx="1152" cy="223"/>
            </a:xfrm>
            <a:prstGeom prst="rect">
              <a:avLst/>
            </a:prstGeom>
            <a:noFill/>
            <a:ln w="9525">
              <a:noFill/>
              <a:miter lim="800000"/>
              <a:headEnd/>
              <a:tailEnd/>
            </a:ln>
          </p:spPr>
          <p:txBody>
            <a:bodyPr lIns="91255" tIns="45628" rIns="91255" bIns="45628">
              <a:spAutoFit/>
            </a:bodyPr>
            <a:lstStyle/>
            <a:p>
              <a:pPr algn="ctr" defTabSz="914377" fontAlgn="base">
                <a:spcBef>
                  <a:spcPct val="50000"/>
                </a:spcBef>
                <a:spcAft>
                  <a:spcPct val="0"/>
                </a:spcAft>
                <a:buClrTx/>
                <a:defRPr/>
              </a:pPr>
              <a:r>
                <a:rPr lang="en-US" sz="1700" kern="1200" dirty="0">
                  <a:latin typeface="Arial" pitchFamily="34" charset="0"/>
                  <a:ea typeface="+mn-ea"/>
                  <a:cs typeface="Arial" pitchFamily="34" charset="0"/>
                  <a:sym typeface="Arial" pitchFamily="34" charset="0"/>
                </a:rPr>
                <a:t>assure</a:t>
              </a:r>
            </a:p>
          </p:txBody>
        </p:sp>
        <p:sp>
          <p:nvSpPr>
            <p:cNvPr id="21" name="Text Box 11"/>
            <p:cNvSpPr txBox="1">
              <a:spLocks noChangeArrowheads="1"/>
            </p:cNvSpPr>
            <p:nvPr/>
          </p:nvSpPr>
          <p:spPr bwMode="auto">
            <a:xfrm>
              <a:off x="292" y="776"/>
              <a:ext cx="5052" cy="368"/>
            </a:xfrm>
            <a:prstGeom prst="rect">
              <a:avLst/>
            </a:prstGeom>
            <a:noFill/>
            <a:ln w="9525">
              <a:noFill/>
              <a:miter lim="800000"/>
              <a:headEnd/>
              <a:tailEnd/>
            </a:ln>
          </p:spPr>
          <p:txBody>
            <a:bodyPr lIns="91255" tIns="45628" rIns="91255" bIns="45628">
              <a:spAutoFit/>
            </a:bodyPr>
            <a:lstStyle/>
            <a:p>
              <a:pPr algn="ctr" defTabSz="914377" fontAlgn="base">
                <a:spcBef>
                  <a:spcPct val="50000"/>
                </a:spcBef>
                <a:spcAft>
                  <a:spcPct val="0"/>
                </a:spcAft>
                <a:buClrTx/>
                <a:defRPr/>
              </a:pPr>
              <a:r>
                <a:rPr lang="en-US" sz="3200" b="1" kern="1200" dirty="0">
                  <a:latin typeface="Arial" pitchFamily="34" charset="0"/>
                  <a:ea typeface="+mn-ea"/>
                  <a:cs typeface="Arial" pitchFamily="34" charset="0"/>
                  <a:sym typeface="Arial" pitchFamily="34" charset="0"/>
                </a:rPr>
                <a:t>CONSISTENT NATIONAL CAPABILITY</a:t>
              </a:r>
            </a:p>
          </p:txBody>
        </p:sp>
        <p:sp>
          <p:nvSpPr>
            <p:cNvPr id="22" name="Line 20"/>
            <p:cNvSpPr>
              <a:spLocks noChangeShapeType="1"/>
            </p:cNvSpPr>
            <p:nvPr/>
          </p:nvSpPr>
          <p:spPr bwMode="auto">
            <a:xfrm flipH="1" flipV="1">
              <a:off x="2880" y="1872"/>
              <a:ext cx="4" cy="296"/>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3" name="Line 21"/>
            <p:cNvSpPr>
              <a:spLocks noChangeShapeType="1"/>
            </p:cNvSpPr>
            <p:nvPr/>
          </p:nvSpPr>
          <p:spPr bwMode="auto">
            <a:xfrm flipV="1">
              <a:off x="1920" y="1200"/>
              <a:ext cx="576"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4" name="Line 22"/>
            <p:cNvSpPr>
              <a:spLocks noChangeShapeType="1"/>
            </p:cNvSpPr>
            <p:nvPr/>
          </p:nvSpPr>
          <p:spPr bwMode="auto">
            <a:xfrm flipV="1">
              <a:off x="2448" y="1200"/>
              <a:ext cx="240"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5" name="Line 23"/>
            <p:cNvSpPr>
              <a:spLocks noChangeShapeType="1"/>
            </p:cNvSpPr>
            <p:nvPr/>
          </p:nvSpPr>
          <p:spPr bwMode="auto">
            <a:xfrm flipV="1">
              <a:off x="2832" y="1200"/>
              <a:ext cx="0" cy="336"/>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6" name="Line 24"/>
            <p:cNvSpPr>
              <a:spLocks noChangeShapeType="1"/>
            </p:cNvSpPr>
            <p:nvPr/>
          </p:nvSpPr>
          <p:spPr bwMode="auto">
            <a:xfrm flipH="1" flipV="1">
              <a:off x="3024" y="1200"/>
              <a:ext cx="192"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sp>
          <p:nvSpPr>
            <p:cNvPr id="27" name="Line 25"/>
            <p:cNvSpPr>
              <a:spLocks noChangeShapeType="1"/>
            </p:cNvSpPr>
            <p:nvPr/>
          </p:nvSpPr>
          <p:spPr bwMode="auto">
            <a:xfrm flipH="1" flipV="1">
              <a:off x="3264" y="1200"/>
              <a:ext cx="480" cy="288"/>
            </a:xfrm>
            <a:prstGeom prst="line">
              <a:avLst/>
            </a:prstGeom>
            <a:noFill/>
            <a:ln w="9525">
              <a:solidFill>
                <a:srgbClr val="000000"/>
              </a:solidFill>
              <a:round/>
              <a:headEnd/>
              <a:tailEnd type="triangle" w="med" len="med"/>
            </a:ln>
          </p:spPr>
          <p:txBody>
            <a:bodyPr/>
            <a:lstStyle/>
            <a:p>
              <a:pPr defTabSz="914377" fontAlgn="base">
                <a:spcBef>
                  <a:spcPct val="0"/>
                </a:spcBef>
                <a:spcAft>
                  <a:spcPct val="0"/>
                </a:spcAft>
                <a:buClrTx/>
                <a:defRPr/>
              </a:pPr>
              <a:endParaRPr lang="en-US" sz="1800" kern="1200" dirty="0">
                <a:solidFill>
                  <a:srgbClr val="AE173C"/>
                </a:solidFill>
                <a:latin typeface="Arial" pitchFamily="34" charset="0"/>
                <a:ea typeface="+mn-ea"/>
                <a:cs typeface="Arial" pitchFamily="34" charset="0"/>
                <a:sym typeface="Arial" pitchFamily="34" charset="0"/>
              </a:endParaRPr>
            </a:p>
          </p:txBody>
        </p:sp>
      </p:grpSp>
      <p:sp>
        <p:nvSpPr>
          <p:cNvPr id="28" name="Text Box 31"/>
          <p:cNvSpPr txBox="1">
            <a:spLocks noChangeArrowheads="1"/>
          </p:cNvSpPr>
          <p:nvPr/>
        </p:nvSpPr>
        <p:spPr bwMode="auto">
          <a:xfrm>
            <a:off x="7824534" y="2574473"/>
            <a:ext cx="3564632" cy="2708387"/>
          </a:xfrm>
          <a:prstGeom prst="rect">
            <a:avLst/>
          </a:prstGeom>
          <a:noFill/>
          <a:ln w="9525">
            <a:noFill/>
            <a:miter lim="800000"/>
            <a:headEnd/>
            <a:tailEnd/>
          </a:ln>
        </p:spPr>
        <p:txBody>
          <a:bodyPr wrap="square" lIns="91392" tIns="45697" rIns="91392" bIns="45697">
            <a:spAutoFit/>
          </a:bodyPr>
          <a:lstStyle/>
          <a:p>
            <a:pPr defTabSz="914377" fontAlgn="base">
              <a:spcBef>
                <a:spcPct val="50000"/>
              </a:spcBef>
              <a:spcAft>
                <a:spcPct val="0"/>
              </a:spcAft>
              <a:buClrTx/>
              <a:defRPr/>
            </a:pPr>
            <a:r>
              <a:rPr lang="en-US" sz="2000" b="1" i="1" kern="1200" dirty="0">
                <a:latin typeface="Arial" pitchFamily="34" charset="0"/>
                <a:ea typeface="+mn-ea"/>
                <a:cs typeface="Arial" pitchFamily="34" charset="0"/>
                <a:sym typeface="Arial" pitchFamily="34" charset="0"/>
              </a:rPr>
              <a:t>Observations</a:t>
            </a:r>
          </a:p>
          <a:p>
            <a:pPr defTabSz="914377" fontAlgn="base">
              <a:spcBef>
                <a:spcPct val="50000"/>
              </a:spcBef>
              <a:spcAft>
                <a:spcPct val="0"/>
              </a:spcAft>
              <a:buClrTx/>
              <a:defRPr/>
            </a:pPr>
            <a:r>
              <a:rPr lang="en-US" sz="2000" b="1" i="1" kern="1200" dirty="0">
                <a:latin typeface="Arial" pitchFamily="34" charset="0"/>
                <a:ea typeface="+mn-ea"/>
                <a:cs typeface="Arial" pitchFamily="34" charset="0"/>
                <a:sym typeface="Arial" pitchFamily="34" charset="0"/>
              </a:rPr>
              <a:t>Forecasts/Modeling</a:t>
            </a:r>
          </a:p>
          <a:p>
            <a:pPr defTabSz="914377" fontAlgn="base">
              <a:spcBef>
                <a:spcPct val="50000"/>
              </a:spcBef>
              <a:spcAft>
                <a:spcPct val="0"/>
              </a:spcAft>
              <a:buClrTx/>
              <a:defRPr/>
            </a:pPr>
            <a:r>
              <a:rPr lang="en-US" sz="2000" b="1" i="1" kern="1200" dirty="0">
                <a:latin typeface="Arial" pitchFamily="34" charset="0"/>
                <a:ea typeface="+mn-ea"/>
                <a:cs typeface="Arial" pitchFamily="34" charset="0"/>
                <a:sym typeface="Arial" pitchFamily="34" charset="0"/>
              </a:rPr>
              <a:t>Data Management</a:t>
            </a:r>
          </a:p>
          <a:p>
            <a:pPr defTabSz="914377" fontAlgn="base">
              <a:spcBef>
                <a:spcPct val="50000"/>
              </a:spcBef>
              <a:spcAft>
                <a:spcPct val="0"/>
              </a:spcAft>
              <a:buClrTx/>
              <a:defRPr/>
            </a:pPr>
            <a:r>
              <a:rPr lang="en-US" sz="2000" b="1" i="1" kern="1200" dirty="0">
                <a:latin typeface="Arial" pitchFamily="34" charset="0"/>
                <a:ea typeface="+mn-ea"/>
                <a:cs typeface="Arial" pitchFamily="34" charset="0"/>
                <a:sym typeface="Arial" pitchFamily="34" charset="0"/>
              </a:rPr>
              <a:t>User Products</a:t>
            </a:r>
          </a:p>
          <a:p>
            <a:pPr defTabSz="914377" fontAlgn="base">
              <a:spcBef>
                <a:spcPct val="50000"/>
              </a:spcBef>
              <a:spcAft>
                <a:spcPct val="0"/>
              </a:spcAft>
              <a:buClrTx/>
              <a:defRPr/>
            </a:pPr>
            <a:r>
              <a:rPr lang="en-US" sz="2000" b="1" i="1" kern="1200" dirty="0">
                <a:latin typeface="Arial" pitchFamily="34" charset="0"/>
                <a:ea typeface="+mn-ea"/>
                <a:cs typeface="Arial" pitchFamily="34" charset="0"/>
                <a:sym typeface="Arial" pitchFamily="34" charset="0"/>
              </a:rPr>
              <a:t>Outreach </a:t>
            </a:r>
          </a:p>
          <a:p>
            <a:pPr defTabSz="914377" fontAlgn="base">
              <a:spcBef>
                <a:spcPct val="50000"/>
              </a:spcBef>
              <a:spcAft>
                <a:spcPct val="0"/>
              </a:spcAft>
              <a:buClrTx/>
              <a:defRPr/>
            </a:pPr>
            <a:r>
              <a:rPr lang="en-US" sz="2000" b="1" i="1" kern="1200" dirty="0">
                <a:solidFill>
                  <a:srgbClr val="0070C0"/>
                </a:solidFill>
                <a:latin typeface="Arial" pitchFamily="34" charset="0"/>
                <a:ea typeface="+mn-ea"/>
                <a:cs typeface="Arial" pitchFamily="34" charset="0"/>
                <a:sym typeface="Arial" pitchFamily="34" charset="0"/>
              </a:rPr>
              <a:t>     Leverage and Link</a:t>
            </a:r>
          </a:p>
        </p:txBody>
      </p:sp>
      <p:pic>
        <p:nvPicPr>
          <p:cNvPr id="30" name="Picture 10" descr="http://www.ioos.noaa.gov/communications/emblem/ioos_emblem_primary_b.gif"/>
          <p:cNvPicPr>
            <a:picLocks noChangeAspect="1" noChangeArrowheads="1"/>
          </p:cNvPicPr>
          <p:nvPr/>
        </p:nvPicPr>
        <p:blipFill>
          <a:blip r:embed="rId3" cstate="print"/>
          <a:srcRect/>
          <a:stretch>
            <a:fillRect/>
          </a:stretch>
        </p:blipFill>
        <p:spPr bwMode="auto">
          <a:xfrm>
            <a:off x="5240859" y="199072"/>
            <a:ext cx="2101027" cy="930993"/>
          </a:xfrm>
          <a:prstGeom prst="rect">
            <a:avLst/>
          </a:prstGeom>
          <a:noFill/>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98" y="3340614"/>
            <a:ext cx="484036" cy="542365"/>
          </a:xfrm>
          <a:prstGeom prst="rect">
            <a:avLst/>
          </a:prstGeom>
        </p:spPr>
      </p:pic>
      <p:pic>
        <p:nvPicPr>
          <p:cNvPr id="33" name="Picture 32" descr="A picture containing text, outdoor, sign, gambling house&#10;&#10;Description automatically generated">
            <a:extLst>
              <a:ext uri="{FF2B5EF4-FFF2-40B4-BE49-F238E27FC236}">
                <a16:creationId xmlns:a16="http://schemas.microsoft.com/office/drawing/2014/main" id="{CA1AED1C-D516-4C36-8D48-8E65C976F541}"/>
              </a:ext>
            </a:extLst>
          </p:cNvPr>
          <p:cNvPicPr>
            <a:picLocks noChangeAspect="1"/>
          </p:cNvPicPr>
          <p:nvPr/>
        </p:nvPicPr>
        <p:blipFill>
          <a:blip r:embed="rId5"/>
          <a:stretch>
            <a:fillRect/>
          </a:stretch>
        </p:blipFill>
        <p:spPr>
          <a:xfrm>
            <a:off x="5458511" y="2216475"/>
            <a:ext cx="1143000" cy="1143000"/>
          </a:xfrm>
          <a:prstGeom prst="rect">
            <a:avLst/>
          </a:prstGeom>
        </p:spPr>
      </p:pic>
    </p:spTree>
    <p:extLst>
      <p:ext uri="{BB962C8B-B14F-4D97-AF65-F5344CB8AC3E}">
        <p14:creationId xmlns:p14="http://schemas.microsoft.com/office/powerpoint/2010/main" val="30220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diagram of a river with many different types of boats&#10;&#10;AI-generated content may be incorrect.">
            <a:extLst>
              <a:ext uri="{FF2B5EF4-FFF2-40B4-BE49-F238E27FC236}">
                <a16:creationId xmlns:a16="http://schemas.microsoft.com/office/drawing/2014/main" id="{C4D0E3FE-C13D-6998-B74C-C16BCB74C2C6}"/>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11680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E240BB90-A653-F0A1-4AB3-991819A8DB42}"/>
            </a:ext>
          </a:extLst>
        </p:cNvPr>
        <p:cNvGrpSpPr/>
        <p:nvPr/>
      </p:nvGrpSpPr>
      <p:grpSpPr>
        <a:xfrm>
          <a:off x="0" y="0"/>
          <a:ext cx="0" cy="0"/>
          <a:chOff x="0" y="0"/>
          <a:chExt cx="0" cy="0"/>
        </a:xfrm>
      </p:grpSpPr>
      <p:pic>
        <p:nvPicPr>
          <p:cNvPr id="2" name="Picture 1" descr="A map of a large body of water&#10;&#10;AI-generated content may be incorrect.">
            <a:extLst>
              <a:ext uri="{FF2B5EF4-FFF2-40B4-BE49-F238E27FC236}">
                <a16:creationId xmlns:a16="http://schemas.microsoft.com/office/drawing/2014/main" id="{B33FD1E0-8098-6F1F-2643-C6698A480488}"/>
              </a:ext>
            </a:extLst>
          </p:cNvPr>
          <p:cNvPicPr>
            <a:picLocks noChangeAspect="1"/>
          </p:cNvPicPr>
          <p:nvPr/>
        </p:nvPicPr>
        <p:blipFill>
          <a:blip r:embed="rId3"/>
          <a:stretch>
            <a:fillRect/>
          </a:stretch>
        </p:blipFill>
        <p:spPr>
          <a:xfrm>
            <a:off x="0" y="0"/>
            <a:ext cx="5888708" cy="6858000"/>
          </a:xfrm>
          <a:prstGeom prst="rect">
            <a:avLst/>
          </a:prstGeom>
        </p:spPr>
      </p:pic>
      <p:pic>
        <p:nvPicPr>
          <p:cNvPr id="4" name="Picture 3" descr="A map of the united states&#10;&#10;AI-generated content may be incorrect.">
            <a:extLst>
              <a:ext uri="{FF2B5EF4-FFF2-40B4-BE49-F238E27FC236}">
                <a16:creationId xmlns:a16="http://schemas.microsoft.com/office/drawing/2014/main" id="{B7646522-D6AD-C5C1-086B-6EF27D71E195}"/>
              </a:ext>
            </a:extLst>
          </p:cNvPr>
          <p:cNvPicPr>
            <a:picLocks noChangeAspect="1"/>
          </p:cNvPicPr>
          <p:nvPr/>
        </p:nvPicPr>
        <p:blipFill>
          <a:blip r:embed="rId4"/>
          <a:stretch>
            <a:fillRect/>
          </a:stretch>
        </p:blipFill>
        <p:spPr>
          <a:xfrm>
            <a:off x="5985617" y="0"/>
            <a:ext cx="6206383" cy="6858000"/>
          </a:xfrm>
          <a:prstGeom prst="rect">
            <a:avLst/>
          </a:prstGeom>
        </p:spPr>
      </p:pic>
    </p:spTree>
    <p:extLst>
      <p:ext uri="{BB962C8B-B14F-4D97-AF65-F5344CB8AC3E}">
        <p14:creationId xmlns:p14="http://schemas.microsoft.com/office/powerpoint/2010/main" val="199436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2E412B-A256-E060-211A-D8432FC5FB44}"/>
              </a:ext>
            </a:extLst>
          </p:cNvPr>
          <p:cNvPicPr>
            <a:picLocks noChangeAspect="1"/>
          </p:cNvPicPr>
          <p:nvPr/>
        </p:nvPicPr>
        <p:blipFill>
          <a:blip r:embed="rId3"/>
          <a:stretch>
            <a:fillRect/>
          </a:stretch>
        </p:blipFill>
        <p:spPr>
          <a:xfrm>
            <a:off x="-16625" y="463662"/>
            <a:ext cx="12192000" cy="5864176"/>
          </a:xfrm>
          <a:prstGeom prst="rect">
            <a:avLst/>
          </a:prstGeom>
        </p:spPr>
      </p:pic>
    </p:spTree>
    <p:extLst>
      <p:ext uri="{BB962C8B-B14F-4D97-AF65-F5344CB8AC3E}">
        <p14:creationId xmlns:p14="http://schemas.microsoft.com/office/powerpoint/2010/main" val="25654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3D1E"/>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096B2A-8FB0-36C3-50D3-A5B780C2A38A}"/>
              </a:ext>
            </a:extLst>
          </p:cNvPr>
          <p:cNvPicPr>
            <a:picLocks noChangeAspect="1"/>
          </p:cNvPicPr>
          <p:nvPr/>
        </p:nvPicPr>
        <p:blipFill>
          <a:blip r:embed="rId2"/>
          <a:stretch>
            <a:fillRect/>
          </a:stretch>
        </p:blipFill>
        <p:spPr>
          <a:xfrm>
            <a:off x="0" y="458824"/>
            <a:ext cx="12192000" cy="5873852"/>
          </a:xfrm>
          <a:prstGeom prst="rect">
            <a:avLst/>
          </a:prstGeom>
        </p:spPr>
      </p:pic>
    </p:spTree>
    <p:extLst>
      <p:ext uri="{BB962C8B-B14F-4D97-AF65-F5344CB8AC3E}">
        <p14:creationId xmlns:p14="http://schemas.microsoft.com/office/powerpoint/2010/main" val="1273424498"/>
      </p:ext>
    </p:extLst>
  </p:cSld>
  <p:clrMapOvr>
    <a:masterClrMapping/>
  </p:clrMapOvr>
</p:sld>
</file>

<file path=ppt/theme/theme1.xml><?xml version="1.0" encoding="utf-8"?>
<a:theme xmlns:a="http://schemas.openxmlformats.org/drawingml/2006/main" name="Office Theme">
  <a:themeElements>
    <a:clrScheme name="NANOOS">
      <a:dk1>
        <a:srgbClr val="000000"/>
      </a:dk1>
      <a:lt1>
        <a:srgbClr val="FFFFFF"/>
      </a:lt1>
      <a:dk2>
        <a:srgbClr val="0C324E"/>
      </a:dk2>
      <a:lt2>
        <a:srgbClr val="E7E6E6"/>
      </a:lt2>
      <a:accent1>
        <a:srgbClr val="006FAF"/>
      </a:accent1>
      <a:accent2>
        <a:srgbClr val="00B3FB"/>
      </a:accent2>
      <a:accent3>
        <a:srgbClr val="484848"/>
      </a:accent3>
      <a:accent4>
        <a:srgbClr val="C4C4C4"/>
      </a:accent4>
      <a:accent5>
        <a:srgbClr val="950021"/>
      </a:accent5>
      <a:accent6>
        <a:srgbClr val="F5426A"/>
      </a:accent6>
      <a:hlink>
        <a:srgbClr val="0088BC"/>
      </a:hlink>
      <a:folHlink>
        <a:srgbClr val="0C32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TotalTime>
  <Words>894</Words>
  <Application>Microsoft Office PowerPoint</Application>
  <PresentationFormat>Widescreen</PresentationFormat>
  <Paragraphs>79</Paragraphs>
  <Slides>26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Lato</vt:lpstr>
      <vt:lpstr>Wingdings</vt:lpstr>
      <vt:lpstr>Lato Black</vt:lpstr>
      <vt:lpstr>Arial</vt:lpstr>
      <vt:lpstr>Calibri</vt:lpstr>
      <vt:lpstr>Aptos</vt:lpstr>
      <vt:lpstr>Office Theme</vt:lpstr>
      <vt:lpstr>NANOOS Observing System and  science observations from it</vt:lpstr>
      <vt:lpstr>PowerPoint Presentation</vt:lpstr>
      <vt:lpstr>WHAT IS NANOOS, NATIONALLY?</vt:lpstr>
      <vt:lpstr>IOOS &amp; NANOOS VALUE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ACCESS NANOOS</vt:lpstr>
      <vt:lpstr>OUR LOGO</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Roxanne J Carini</dc:creator>
  <cp:lastModifiedBy>Jan A Newton</cp:lastModifiedBy>
  <cp:revision>28</cp:revision>
  <dcterms:created xsi:type="dcterms:W3CDTF">2021-01-25T23:31:49Z</dcterms:created>
  <dcterms:modified xsi:type="dcterms:W3CDTF">2025-07-15T04:06:27Z</dcterms:modified>
</cp:coreProperties>
</file>